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2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1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8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8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3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8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2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1F2-7A76-4B1F-A743-66A7DBFDD3C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C558-AACC-4D84-B837-4BAF2769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388" y="725488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5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1 –Develop pupil’s control of the hockey ball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2 – Develop pupil’s ability to dribble with stick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92500" y="725488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will be able to move and stop the ball with their stick whilst  moving. </a:t>
            </a:r>
            <a:endParaRPr lang="en-GB" sz="1400" b="1" dirty="0">
              <a:latin typeface="Tw Cen MT Condensed" panose="020B0606020104020203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will be able to move and stop the ball whilst moving at moderate pace, changing direction and displaying a change of speed.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3 - Can pupils uptake the role of coach? Ask pupils to detect error in pupils technique and help them to improve.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1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3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9388" y="3797166"/>
            <a:ext cx="8785225" cy="3016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500" u="sng" dirty="0">
                <a:latin typeface="Tw Cen MT Condensed" panose="020B0606020104020203" pitchFamily="34" charset="0"/>
              </a:rPr>
              <a:t>1.Warm-up – </a:t>
            </a:r>
            <a:r>
              <a:rPr lang="en-GB" sz="15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repeat.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Skill intro – Getting familiar with the stick: </a:t>
            </a:r>
            <a:r>
              <a:rPr lang="en-GB" altLang="en-US" sz="1600" dirty="0">
                <a:latin typeface="Tw Cen MT Condensed" panose="020B0606020104020203" pitchFamily="34" charset="0"/>
              </a:rPr>
              <a:t>Each pupil gets a stick and a ball. Instruct all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pupils to find a space within the grid you have set up. </a:t>
            </a:r>
            <a:r>
              <a:rPr lang="en-GB" altLang="en-US" sz="1600" b="1" u="sng" dirty="0">
                <a:solidFill>
                  <a:srgbClr val="FF0000"/>
                </a:solidFill>
                <a:latin typeface="Tw Cen MT Condensed" panose="020B0606020104020203" pitchFamily="34" charset="0"/>
              </a:rPr>
              <a:t>At no point can pupils</a:t>
            </a:r>
          </a:p>
          <a:p>
            <a:pPr>
              <a:spcBef>
                <a:spcPct val="0"/>
              </a:spcBef>
            </a:pPr>
            <a:r>
              <a:rPr lang="en-GB" altLang="en-US" sz="1600" b="1" u="sng" dirty="0">
                <a:solidFill>
                  <a:srgbClr val="FF0000"/>
                </a:solidFill>
                <a:latin typeface="Tw Cen MT Condensed" panose="020B0606020104020203" pitchFamily="34" charset="0"/>
              </a:rPr>
              <a:t>raise their stick above their waist – VERY IMPORTANT.</a:t>
            </a:r>
            <a:r>
              <a:rPr lang="en-GB" altLang="en-US" sz="1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r>
              <a:rPr lang="en-GB" altLang="en-US" sz="1600" dirty="0">
                <a:latin typeface="Tw Cen MT Condensed" panose="020B0606020104020203" pitchFamily="34" charset="0"/>
              </a:rPr>
              <a:t>Ask pupils to move the ball using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only the stick w/out them moving their feet. Progress to using only flat side. Around the body, figure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of 8, can you lift it off the floor? Use mini-plenary to model good practice.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- Can only ever use flat side of stick. L/A – Can use hands. 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Skill progression – ‘Race to the finish’:</a:t>
            </a:r>
            <a:r>
              <a:rPr lang="en-GB" altLang="en-US" sz="1600" dirty="0">
                <a:latin typeface="Tw Cen MT Condensed" panose="020B0606020104020203" pitchFamily="34" charset="0"/>
              </a:rPr>
              <a:t> Demonstrate certain ‘stick familiarity’ drills (Figure of 8 through legs, around body, side to side). Give pupils a target to reach “8 side-to-sides, GO!”. First pupil to target wins (Ask them to sit down, easier to spot who it was).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– Higher target – 12. L/A - Lower target – 6/7 </a:t>
            </a: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4. Relay Race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Split the class into 4 teams, mixed ability. Each take it in turns to dribble around the grid. First team to finish, wins!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2" name="AutoShape 4" descr="Image result for field hockey cartoo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00192" y="4407064"/>
            <a:ext cx="2520280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Ask pupils to choose an adjective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    to describe how they are finding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 the task ‘Hard, difficult...’</a:t>
            </a: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6354157" y="4539198"/>
            <a:ext cx="594107" cy="5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388" y="3163754"/>
            <a:ext cx="8785225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 Cen MT Condensed" panose="020B0606020104020203" pitchFamily="34" charset="0"/>
              </a:rPr>
              <a:t>Be careful when playing Hockey, a ‘drive’ was once measured at 103mph!</a:t>
            </a:r>
          </a:p>
          <a:p>
            <a:pPr algn="ctr"/>
            <a:r>
              <a:rPr lang="en-GB" dirty="0">
                <a:latin typeface="Tw Cen MT Condensed" panose="020B0606020104020203" pitchFamily="34" charset="0"/>
              </a:rPr>
              <a:t>And the balls aren’t soft either!</a:t>
            </a:r>
          </a:p>
        </p:txBody>
      </p:sp>
      <p:pic>
        <p:nvPicPr>
          <p:cNvPr id="23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9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8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5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432117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59445" y="2674640"/>
            <a:ext cx="3996531" cy="936104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Multiply 11"/>
          <p:cNvSpPr/>
          <p:nvPr/>
        </p:nvSpPr>
        <p:spPr>
          <a:xfrm rot="5400000">
            <a:off x="5755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" name="Multiply 12"/>
          <p:cNvSpPr/>
          <p:nvPr/>
        </p:nvSpPr>
        <p:spPr>
          <a:xfrm rot="5400000">
            <a:off x="791493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 rot="5400000">
            <a:off x="1583656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 rot="5400000">
            <a:off x="3887912" y="3250604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" name="Multiply 15"/>
          <p:cNvSpPr/>
          <p:nvPr/>
        </p:nvSpPr>
        <p:spPr>
          <a:xfrm rot="5400000">
            <a:off x="3455318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" name="Multiply 16"/>
          <p:cNvSpPr/>
          <p:nvPr/>
        </p:nvSpPr>
        <p:spPr>
          <a:xfrm rot="5400000">
            <a:off x="2015456" y="31069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 rot="5400000">
            <a:off x="2879850" y="3034704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9" name="Multiply 18"/>
          <p:cNvSpPr/>
          <p:nvPr/>
        </p:nvSpPr>
        <p:spPr>
          <a:xfrm rot="5400000">
            <a:off x="16423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0" name="Multiply 19"/>
          <p:cNvSpPr/>
          <p:nvPr/>
        </p:nvSpPr>
        <p:spPr>
          <a:xfrm rot="5400000">
            <a:off x="1079625" y="2890242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2736181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2304381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7938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Stopping the ball: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Bend knees to get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 to the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Place stick parallel to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Use largest part of the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Allow the ball to hit the stick, soft grip</a:t>
            </a:r>
          </a:p>
        </p:txBody>
      </p:sp>
      <p:pic>
        <p:nvPicPr>
          <p:cNvPr id="24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0000" r="41608" b="19717"/>
          <a:stretch>
            <a:fillRect/>
          </a:stretch>
        </p:blipFill>
        <p:spPr bwMode="auto">
          <a:xfrm>
            <a:off x="2267744" y="1124670"/>
            <a:ext cx="2151063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79512" y="3659540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Passing Gates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Yellow = Small space. Let the children practice passing through the gates,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how many gates can you pass through in 1 minute. Go!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113" y="3803556"/>
            <a:ext cx="2808287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52320" y="38755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40352" y="43076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72200" y="48116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652120" y="48116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012160" y="38755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36096" y="41635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868144" y="42356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084168" y="445162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588224" y="481166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948264" y="481166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596336" y="48116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7812360" y="48116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588224" y="39475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588224" y="41635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308304" y="452363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236296" y="437962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436096" y="44516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652120" y="44516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63"/>
          <p:cNvSpPr txBox="1">
            <a:spLocks noChangeArrowheads="1"/>
          </p:cNvSpPr>
          <p:nvPr/>
        </p:nvSpPr>
        <p:spPr bwMode="auto">
          <a:xfrm>
            <a:off x="4572000" y="765175"/>
            <a:ext cx="439273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Teaching Points – Push Passing:</a:t>
            </a:r>
            <a:endParaRPr lang="en-GB" altLang="en-US" sz="1600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Keep flat side of stick in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with the ball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Drag ball from outside of 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foot until level with left foot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Push ball softly to target</a:t>
            </a:r>
          </a:p>
        </p:txBody>
      </p:sp>
      <p:pic>
        <p:nvPicPr>
          <p:cNvPr id="46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3777" r="45045" b="32697"/>
          <a:stretch>
            <a:fillRect/>
          </a:stretch>
        </p:blipFill>
        <p:spPr bwMode="auto">
          <a:xfrm>
            <a:off x="6948264" y="800819"/>
            <a:ext cx="1512168" cy="664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2697" r="42213" b="22961"/>
          <a:stretch>
            <a:fillRect/>
          </a:stretch>
        </p:blipFill>
        <p:spPr bwMode="auto">
          <a:xfrm>
            <a:off x="7020272" y="1540177"/>
            <a:ext cx="1417464" cy="7366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8"/>
          <p:cNvSpPr txBox="1">
            <a:spLocks noChangeArrowheads="1"/>
          </p:cNvSpPr>
          <p:nvPr/>
        </p:nvSpPr>
        <p:spPr bwMode="auto">
          <a:xfrm>
            <a:off x="4572124" y="2348880"/>
            <a:ext cx="4393059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Passing in Pairs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3" y="2452284"/>
            <a:ext cx="3024956" cy="10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8"/>
          <p:cNvSpPr txBox="1">
            <a:spLocks noChangeArrowheads="1"/>
          </p:cNvSpPr>
          <p:nvPr/>
        </p:nvSpPr>
        <p:spPr bwMode="auto">
          <a:xfrm>
            <a:off x="179512" y="5243716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</a:t>
            </a:r>
            <a:r>
              <a:rPr lang="en-GB" altLang="en-US" sz="1600" u="sng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Mark out some large grids (we want to set up these exercises to favour the ‘passers’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not the ‘defender’), within which we want a team of 5 or 6 to keep the ball away from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the defender who tries to intercept it!.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an amount of passes as 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target, if the ‘passers’ meet this – they get a goal!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Ensure that M/A play with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children of a similar ability, likewise for L/A.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5688124" y="5445224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y 113"/>
          <p:cNvSpPr/>
          <p:nvPr/>
        </p:nvSpPr>
        <p:spPr>
          <a:xfrm rot="5400000">
            <a:off x="5724922" y="6380535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15" name="Multiply 114"/>
          <p:cNvSpPr/>
          <p:nvPr/>
        </p:nvSpPr>
        <p:spPr>
          <a:xfrm rot="5400000">
            <a:off x="6227515" y="6280040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16" name="Multiply 115"/>
          <p:cNvSpPr/>
          <p:nvPr/>
        </p:nvSpPr>
        <p:spPr>
          <a:xfrm rot="5400000">
            <a:off x="6408997" y="5444431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17" name="Multiply 116"/>
          <p:cNvSpPr/>
          <p:nvPr/>
        </p:nvSpPr>
        <p:spPr>
          <a:xfrm rot="5400000">
            <a:off x="5709205" y="5444432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18" name="Multiply 117"/>
          <p:cNvSpPr/>
          <p:nvPr/>
        </p:nvSpPr>
        <p:spPr>
          <a:xfrm rot="5400000">
            <a:off x="5796197" y="5840599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19" name="Multiply 118"/>
          <p:cNvSpPr/>
          <p:nvPr/>
        </p:nvSpPr>
        <p:spPr>
          <a:xfrm rot="5400000">
            <a:off x="6227493" y="5948550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732240" y="5445224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Multiply 120"/>
          <p:cNvSpPr/>
          <p:nvPr/>
        </p:nvSpPr>
        <p:spPr>
          <a:xfrm rot="5400000">
            <a:off x="6800795" y="5949943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2" name="Multiply 121"/>
          <p:cNvSpPr/>
          <p:nvPr/>
        </p:nvSpPr>
        <p:spPr>
          <a:xfrm rot="5400000">
            <a:off x="7127412" y="6357632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3" name="Multiply 122"/>
          <p:cNvSpPr/>
          <p:nvPr/>
        </p:nvSpPr>
        <p:spPr>
          <a:xfrm rot="5400000">
            <a:off x="7487654" y="5624699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4" name="Multiply 123"/>
          <p:cNvSpPr/>
          <p:nvPr/>
        </p:nvSpPr>
        <p:spPr>
          <a:xfrm rot="5400000">
            <a:off x="6753321" y="5444432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5" name="Multiply 124"/>
          <p:cNvSpPr/>
          <p:nvPr/>
        </p:nvSpPr>
        <p:spPr>
          <a:xfrm rot="5400000">
            <a:off x="7166795" y="5660332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6" name="Multiply 125"/>
          <p:cNvSpPr/>
          <p:nvPr/>
        </p:nvSpPr>
        <p:spPr>
          <a:xfrm rot="5400000">
            <a:off x="7058051" y="6064140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740352" y="5445224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Multiply 127"/>
          <p:cNvSpPr/>
          <p:nvPr/>
        </p:nvSpPr>
        <p:spPr>
          <a:xfrm rot="5400000">
            <a:off x="7733202" y="6011657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29" name="Multiply 128"/>
          <p:cNvSpPr/>
          <p:nvPr/>
        </p:nvSpPr>
        <p:spPr>
          <a:xfrm rot="5400000">
            <a:off x="8135524" y="6357632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0" name="Multiply 129"/>
          <p:cNvSpPr/>
          <p:nvPr/>
        </p:nvSpPr>
        <p:spPr>
          <a:xfrm rot="5400000">
            <a:off x="8452878" y="5503217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1" name="Multiply 130"/>
          <p:cNvSpPr/>
          <p:nvPr/>
        </p:nvSpPr>
        <p:spPr>
          <a:xfrm rot="5400000">
            <a:off x="7761433" y="5444432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2" name="Multiply 131"/>
          <p:cNvSpPr/>
          <p:nvPr/>
        </p:nvSpPr>
        <p:spPr>
          <a:xfrm rot="5400000">
            <a:off x="8385850" y="6119607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3" name="Multiply 132"/>
          <p:cNvSpPr/>
          <p:nvPr/>
        </p:nvSpPr>
        <p:spPr>
          <a:xfrm rot="5400000">
            <a:off x="7978920" y="5614496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7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6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1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9388" y="3273946"/>
            <a:ext cx="8785225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Tw Cen MT Condensed" panose="020B0606020104020203" pitchFamily="34" charset="0"/>
              </a:rPr>
              <a:t>1.Warm-up – </a:t>
            </a:r>
            <a:r>
              <a:rPr lang="en-GB" sz="16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 &amp; move to </a:t>
            </a:r>
            <a:r>
              <a:rPr lang="en-GB" sz="1600" u="sng" dirty="0">
                <a:latin typeface="Tw Cen MT Condensed" panose="020B0606020104020203" pitchFamily="34" charset="0"/>
              </a:rPr>
              <a:t>‘Getting familiar with the stick’ (see prev. lesson)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Passing gates (In pairs): </a:t>
            </a:r>
            <a:r>
              <a:rPr lang="en-GB" altLang="en-US" sz="1600" dirty="0">
                <a:latin typeface="Tw Cen MT Condensed" panose="020B0606020104020203" pitchFamily="34" charset="0"/>
              </a:rPr>
              <a:t>Spread pairs out around space. Pupils must try to pass the ball to their partner through a gate. Set a time limit and see how many gates they can complete. Each gate equals a point.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Use smaller gates. L/A Use larger gates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 </a:t>
            </a: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 Yellow = Small space.</a:t>
            </a:r>
            <a:endParaRPr lang="en-GB" altLang="en-US" sz="1600" b="1" i="1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</a:t>
            </a:r>
            <a:r>
              <a:rPr lang="en-GB" altLang="en-US" sz="1600" u="sng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 – </a:t>
            </a:r>
            <a:r>
              <a:rPr lang="en-GB" altLang="en-US" sz="1600" dirty="0">
                <a:latin typeface="Tw Cen MT Condensed" panose="020B0606020104020203" pitchFamily="34" charset="0"/>
              </a:rPr>
              <a:t>Our children are now ready to execute their push pass against opposition. The way that we start to introduce them to this skill is through ‘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dirty="0">
                <a:latin typeface="Tw Cen MT Condensed" panose="020B0606020104020203" pitchFamily="34" charset="0"/>
              </a:rPr>
              <a:t>’. Mark out some large grids (we want to set up these exercises to favour the ‘passers’ not the ‘defender’), within which we want a team of 5 or 6 to keep the ball away from the defender who tries to intercept it!.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an amount of passes as a target, if the ‘passers’ meet this – they get a goal!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Ensure that M/A play with children of a similar ability, likewise for L/A.</a:t>
            </a:r>
          </a:p>
          <a:p>
            <a:pPr>
              <a:spcBef>
                <a:spcPct val="0"/>
              </a:spcBef>
            </a:pPr>
            <a:endParaRPr lang="en-GB" altLang="en-US" sz="1600" b="1" i="1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4. ‘4 Square’ – </a:t>
            </a:r>
            <a:r>
              <a:rPr lang="en-GB" altLang="en-US" sz="1600" dirty="0">
                <a:latin typeface="Tw Cen MT Condensed" panose="020B0606020104020203" pitchFamily="34" charset="0"/>
              </a:rPr>
              <a:t>In the game of ‘4 square’ a pitch is made up of quarters. Each team consists of 4 players (one in each quarter). The team with the ball has to attempt to pass the ball into every quarter in order they wish. When one player receives a pass, the opposition player in that quarter 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must</a:t>
            </a:r>
            <a:r>
              <a:rPr lang="en-GB" altLang="en-US" sz="1600" dirty="0">
                <a:latin typeface="Tw Cen MT Condensed" panose="020B0606020104020203" pitchFamily="34" charset="0"/>
              </a:rPr>
              <a:t> step out to allow him to attempt to make a pass to a team mate. The opposition stay in the remaining quarters and attempt to intercept the pass.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L/A players will play in bigger area’s, M/A players play the game in smaller areas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5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179388" y="765175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1 –  Develop pupil’s ability to pass the Hockey ball to teammates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2 –  Develop pupil’s ability to apply skill in a competitive environment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492500" y="765175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can stop and pass the ball in isolation with consistency (4/5 times out of 5 at 5m distance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can stop and pass the ball in a conditioned game scenario with moderate consistency (2/3 times out of 5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– Can pupils use teaching points to help others improve their technique?</a:t>
            </a:r>
          </a:p>
        </p:txBody>
      </p:sp>
    </p:spTree>
    <p:extLst>
      <p:ext uri="{BB962C8B-B14F-4D97-AF65-F5344CB8AC3E}">
        <p14:creationId xmlns:p14="http://schemas.microsoft.com/office/powerpoint/2010/main" val="34727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6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432117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59445" y="2674640"/>
            <a:ext cx="3996531" cy="936104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Multiply 11"/>
          <p:cNvSpPr/>
          <p:nvPr/>
        </p:nvSpPr>
        <p:spPr>
          <a:xfrm rot="5400000">
            <a:off x="5755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" name="Multiply 12"/>
          <p:cNvSpPr/>
          <p:nvPr/>
        </p:nvSpPr>
        <p:spPr>
          <a:xfrm rot="5400000">
            <a:off x="791493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 rot="5400000">
            <a:off x="1583656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 rot="5400000">
            <a:off x="3887912" y="3250604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" name="Multiply 15"/>
          <p:cNvSpPr/>
          <p:nvPr/>
        </p:nvSpPr>
        <p:spPr>
          <a:xfrm rot="5400000">
            <a:off x="3455318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" name="Multiply 16"/>
          <p:cNvSpPr/>
          <p:nvPr/>
        </p:nvSpPr>
        <p:spPr>
          <a:xfrm rot="5400000">
            <a:off x="2015456" y="31069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 rot="5400000">
            <a:off x="2879850" y="3034704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9" name="Multiply 18"/>
          <p:cNvSpPr/>
          <p:nvPr/>
        </p:nvSpPr>
        <p:spPr>
          <a:xfrm rot="5400000">
            <a:off x="16423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0" name="Multiply 19"/>
          <p:cNvSpPr/>
          <p:nvPr/>
        </p:nvSpPr>
        <p:spPr>
          <a:xfrm rot="5400000">
            <a:off x="1079625" y="2890242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2736181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2304381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7938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Stopping the ball: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Bend knees to get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 to the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Place stick parallel to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Use largest part of the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Allow the ball to hit the stick, soft grip</a:t>
            </a:r>
          </a:p>
        </p:txBody>
      </p:sp>
      <p:pic>
        <p:nvPicPr>
          <p:cNvPr id="24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0000" r="41608" b="19717"/>
          <a:stretch>
            <a:fillRect/>
          </a:stretch>
        </p:blipFill>
        <p:spPr bwMode="auto">
          <a:xfrm>
            <a:off x="2267744" y="1124670"/>
            <a:ext cx="2151063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63"/>
          <p:cNvSpPr txBox="1">
            <a:spLocks noChangeArrowheads="1"/>
          </p:cNvSpPr>
          <p:nvPr/>
        </p:nvSpPr>
        <p:spPr bwMode="auto">
          <a:xfrm>
            <a:off x="4572000" y="765175"/>
            <a:ext cx="439273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Teaching Points – Push Passing:</a:t>
            </a:r>
            <a:endParaRPr lang="en-GB" altLang="en-US" sz="1600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Keep flat side of stick in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with the ball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Drag ball from outside of 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foot until level with left foot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Push ball softly to target</a:t>
            </a:r>
          </a:p>
        </p:txBody>
      </p:sp>
      <p:pic>
        <p:nvPicPr>
          <p:cNvPr id="46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3777" r="45045" b="32697"/>
          <a:stretch>
            <a:fillRect/>
          </a:stretch>
        </p:blipFill>
        <p:spPr bwMode="auto">
          <a:xfrm>
            <a:off x="6948264" y="800819"/>
            <a:ext cx="1512168" cy="664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2697" r="42213" b="22961"/>
          <a:stretch>
            <a:fillRect/>
          </a:stretch>
        </p:blipFill>
        <p:spPr bwMode="auto">
          <a:xfrm>
            <a:off x="7020272" y="1540177"/>
            <a:ext cx="1417464" cy="7366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4572124" y="2348880"/>
            <a:ext cx="4393059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Passing Gates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179512" y="3689680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</a:t>
            </a:r>
            <a:r>
              <a:rPr lang="en-GB" altLang="en-US" sz="1600" u="sng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Mark out some large grids (we want to set up these exercises to favour the ‘passers’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not the ‘defender’), within which we want a team of 5 or 6 to keep the ball away from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the defender who tries to intercept it!.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an amount of passes as 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target, if the ‘passers’ meet this – they get a goal!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Ensure that M/A play with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children of a similar ability, likewise for L/A.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88124" y="3891188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y 51"/>
          <p:cNvSpPr/>
          <p:nvPr/>
        </p:nvSpPr>
        <p:spPr>
          <a:xfrm rot="5400000">
            <a:off x="5724922" y="4826499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3" name="Multiply 52"/>
          <p:cNvSpPr/>
          <p:nvPr/>
        </p:nvSpPr>
        <p:spPr>
          <a:xfrm rot="5400000">
            <a:off x="6227515" y="4726004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4" name="Multiply 53"/>
          <p:cNvSpPr/>
          <p:nvPr/>
        </p:nvSpPr>
        <p:spPr>
          <a:xfrm rot="5400000">
            <a:off x="6408997" y="3890395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5" name="Multiply 54"/>
          <p:cNvSpPr/>
          <p:nvPr/>
        </p:nvSpPr>
        <p:spPr>
          <a:xfrm rot="5400000">
            <a:off x="5709205" y="3890396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6" name="Multiply 55"/>
          <p:cNvSpPr/>
          <p:nvPr/>
        </p:nvSpPr>
        <p:spPr>
          <a:xfrm rot="5400000">
            <a:off x="5796197" y="4286563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7" name="Multiply 56"/>
          <p:cNvSpPr/>
          <p:nvPr/>
        </p:nvSpPr>
        <p:spPr>
          <a:xfrm rot="5400000">
            <a:off x="6227493" y="4394514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32240" y="3891188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y 58"/>
          <p:cNvSpPr/>
          <p:nvPr/>
        </p:nvSpPr>
        <p:spPr>
          <a:xfrm rot="5400000">
            <a:off x="6800795" y="439590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0" name="Multiply 59"/>
          <p:cNvSpPr/>
          <p:nvPr/>
        </p:nvSpPr>
        <p:spPr>
          <a:xfrm rot="5400000">
            <a:off x="7127412" y="4803596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1" name="Multiply 60"/>
          <p:cNvSpPr/>
          <p:nvPr/>
        </p:nvSpPr>
        <p:spPr>
          <a:xfrm rot="5400000">
            <a:off x="7487654" y="4070663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2" name="Multiply 61"/>
          <p:cNvSpPr/>
          <p:nvPr/>
        </p:nvSpPr>
        <p:spPr>
          <a:xfrm rot="5400000">
            <a:off x="6753321" y="3890396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3" name="Multiply 62"/>
          <p:cNvSpPr/>
          <p:nvPr/>
        </p:nvSpPr>
        <p:spPr>
          <a:xfrm rot="5400000">
            <a:off x="7166795" y="4106296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4" name="Multiply 63"/>
          <p:cNvSpPr/>
          <p:nvPr/>
        </p:nvSpPr>
        <p:spPr>
          <a:xfrm rot="5400000">
            <a:off x="7058051" y="4510104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3891188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y 65"/>
          <p:cNvSpPr/>
          <p:nvPr/>
        </p:nvSpPr>
        <p:spPr>
          <a:xfrm rot="5400000">
            <a:off x="7733202" y="4457621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7" name="Multiply 66"/>
          <p:cNvSpPr/>
          <p:nvPr/>
        </p:nvSpPr>
        <p:spPr>
          <a:xfrm rot="5400000">
            <a:off x="8135524" y="4803596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8" name="Multiply 67"/>
          <p:cNvSpPr/>
          <p:nvPr/>
        </p:nvSpPr>
        <p:spPr>
          <a:xfrm rot="5400000">
            <a:off x="8452878" y="3949181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9" name="Multiply 68"/>
          <p:cNvSpPr/>
          <p:nvPr/>
        </p:nvSpPr>
        <p:spPr>
          <a:xfrm rot="5400000">
            <a:off x="7761433" y="3890396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70" name="Multiply 69"/>
          <p:cNvSpPr/>
          <p:nvPr/>
        </p:nvSpPr>
        <p:spPr>
          <a:xfrm rot="5400000">
            <a:off x="8385850" y="4565571"/>
            <a:ext cx="215900" cy="217487"/>
          </a:xfrm>
          <a:prstGeom prst="mathMultipl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71" name="Multiply 70"/>
          <p:cNvSpPr/>
          <p:nvPr/>
        </p:nvSpPr>
        <p:spPr>
          <a:xfrm rot="5400000">
            <a:off x="7978920" y="4060460"/>
            <a:ext cx="215900" cy="217487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521765" cy="11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179387" y="5259340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‘4 Square’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The team with the ball has to attempt to pass the ball into every quarter in order they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wish. When one player receives a pass, the opposition player in that quarter 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must</a:t>
            </a:r>
            <a:r>
              <a:rPr lang="en-GB" altLang="en-US" sz="1600" dirty="0">
                <a:latin typeface="Tw Cen MT Condensed" panose="020B0606020104020203" pitchFamily="34" charset="0"/>
              </a:rPr>
              <a:t> step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out to allow him to attempt to make a pass to a team mate. The opposition stay in the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remaining quarters and attempt to intercept the pass.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L/A players will play in bigger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area’s, M/A players play the game in smaller areas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12160" y="5350334"/>
            <a:ext cx="719349" cy="670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012160" y="6021288"/>
            <a:ext cx="719349" cy="670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6732240" y="5350334"/>
            <a:ext cx="719349" cy="670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732240" y="6021288"/>
            <a:ext cx="719349" cy="670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y 77"/>
          <p:cNvSpPr/>
          <p:nvPr/>
        </p:nvSpPr>
        <p:spPr>
          <a:xfrm rot="5400000">
            <a:off x="7452382" y="5462576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79" name="Multiply 78"/>
          <p:cNvSpPr/>
          <p:nvPr/>
        </p:nvSpPr>
        <p:spPr>
          <a:xfrm rot="5400000">
            <a:off x="6048225" y="6127018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0" name="Multiply 79"/>
          <p:cNvSpPr/>
          <p:nvPr/>
        </p:nvSpPr>
        <p:spPr>
          <a:xfrm rot="5400000">
            <a:off x="6309368" y="5449938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1" name="Multiply 80"/>
          <p:cNvSpPr/>
          <p:nvPr/>
        </p:nvSpPr>
        <p:spPr>
          <a:xfrm rot="5400000">
            <a:off x="7056348" y="6317229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2" name="Multiply 81"/>
          <p:cNvSpPr/>
          <p:nvPr/>
        </p:nvSpPr>
        <p:spPr>
          <a:xfrm rot="5400000">
            <a:off x="6887604" y="5660578"/>
            <a:ext cx="215900" cy="217487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3" name="Multiply 82"/>
          <p:cNvSpPr/>
          <p:nvPr/>
        </p:nvSpPr>
        <p:spPr>
          <a:xfrm rot="5400000">
            <a:off x="6822352" y="6325042"/>
            <a:ext cx="215900" cy="217487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4" name="Multiply 83"/>
          <p:cNvSpPr/>
          <p:nvPr/>
        </p:nvSpPr>
        <p:spPr>
          <a:xfrm rot="5400000">
            <a:off x="6309368" y="6118628"/>
            <a:ext cx="215900" cy="217487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85" name="Multiply 84"/>
          <p:cNvSpPr/>
          <p:nvPr/>
        </p:nvSpPr>
        <p:spPr>
          <a:xfrm rot="5400000">
            <a:off x="6151242" y="5685018"/>
            <a:ext cx="215900" cy="217487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60332" y="6433591"/>
            <a:ext cx="1332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w Cen MT Condensed" panose="020B0606020104020203" pitchFamily="34" charset="0"/>
              </a:rPr>
              <a:t>Player with the ball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7126619" y="5877273"/>
            <a:ext cx="758494" cy="556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028384" y="5282624"/>
            <a:ext cx="1189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w Cen MT Condensed" panose="020B0606020104020203" pitchFamily="34" charset="0"/>
              </a:rPr>
              <a:t>Stepped out to allow player to attempt pass</a:t>
            </a:r>
          </a:p>
        </p:txBody>
      </p:sp>
      <p:cxnSp>
        <p:nvCxnSpPr>
          <p:cNvPr id="91" name="Straight Arrow Connector 90"/>
          <p:cNvCxnSpPr>
            <a:stCxn id="89" idx="1"/>
          </p:cNvCxnSpPr>
          <p:nvPr/>
        </p:nvCxnSpPr>
        <p:spPr>
          <a:xfrm flipH="1" flipV="1">
            <a:off x="7704348" y="5558681"/>
            <a:ext cx="324036" cy="93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79388" y="5228605"/>
            <a:ext cx="8785225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Relay Race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4 groups. One pupil attempts to dribble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around the square at a time.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Distribute M/A &amp; L/A pupils evenly</a:t>
            </a: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7305828" y="5265836"/>
            <a:ext cx="1226612" cy="1115492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308156" y="5385990"/>
            <a:ext cx="122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 Condensed Extra Bold" panose="020B0803020202020204" pitchFamily="34" charset="0"/>
              </a:rPr>
              <a:t>Keep the ball close to you!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4343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itchFamily="34" charset="0"/>
              </a:rPr>
              <a:t>Teaching Points –Open/Reverse: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w Cen MT Condensed" panose="020B0606020104020203" pitchFamily="34" charset="0"/>
              </a:rPr>
              <a:t>Right handed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Flat side facing the left = Open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Flat side facing the right = Reverse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79388" y="764704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Teaching Points – Holding the stick: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Pupils writing hand should be loosely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Holding the stick half way down.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Non-writing hand should hold the top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of the stick tightly.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Stick should be waist high standing up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1  </a:t>
            </a:r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33777" r="65674" b="43510"/>
          <a:stretch>
            <a:fillRect/>
          </a:stretch>
        </p:blipFill>
        <p:spPr bwMode="auto">
          <a:xfrm>
            <a:off x="2843808" y="980728"/>
            <a:ext cx="14620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69469" r="80539" b="12146"/>
          <a:stretch>
            <a:fillRect/>
          </a:stretch>
        </p:blipFill>
        <p:spPr bwMode="auto">
          <a:xfrm>
            <a:off x="6876256" y="908720"/>
            <a:ext cx="891236" cy="1080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t="32697" r="59911" b="21880"/>
          <a:stretch>
            <a:fillRect/>
          </a:stretch>
        </p:blipFill>
        <p:spPr bwMode="auto">
          <a:xfrm>
            <a:off x="7955285" y="907877"/>
            <a:ext cx="865187" cy="129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87852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Pupils spread out evenly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Mark out a large grid using cones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all pupils find a space within grid.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– Flat side throughout, L/A – Can use hands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79388" y="3788742"/>
            <a:ext cx="87852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‘Race to the finish’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Use the same lesson set-up as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Set pupils targets to complete a task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– Higher target than majority, L/A Lower target.</a:t>
            </a:r>
          </a:p>
        </p:txBody>
      </p:sp>
      <p:sp>
        <p:nvSpPr>
          <p:cNvPr id="17" name="Frame 16"/>
          <p:cNvSpPr/>
          <p:nvPr/>
        </p:nvSpPr>
        <p:spPr>
          <a:xfrm>
            <a:off x="4463901" y="2492325"/>
            <a:ext cx="3996531" cy="1080691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 rot="5400000">
            <a:off x="46800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9" name="Multiply 18"/>
          <p:cNvSpPr/>
          <p:nvPr/>
        </p:nvSpPr>
        <p:spPr>
          <a:xfrm rot="5400000">
            <a:off x="4895949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0" name="Multiply 19"/>
          <p:cNvSpPr/>
          <p:nvPr/>
        </p:nvSpPr>
        <p:spPr>
          <a:xfrm rot="5400000">
            <a:off x="5688112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7992368" y="3140248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7559774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 rot="5400000">
            <a:off x="6119912" y="29965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4" name="Multiply 23"/>
          <p:cNvSpPr/>
          <p:nvPr/>
        </p:nvSpPr>
        <p:spPr>
          <a:xfrm rot="5400000">
            <a:off x="6984306" y="2924348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5" name="Multiply 24"/>
          <p:cNvSpPr/>
          <p:nvPr/>
        </p:nvSpPr>
        <p:spPr>
          <a:xfrm rot="5400000">
            <a:off x="57468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6" name="Multiply 25"/>
          <p:cNvSpPr/>
          <p:nvPr/>
        </p:nvSpPr>
        <p:spPr>
          <a:xfrm rot="5400000">
            <a:off x="5184081" y="2779886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7" name="Multiply 26"/>
          <p:cNvSpPr/>
          <p:nvPr/>
        </p:nvSpPr>
        <p:spPr>
          <a:xfrm rot="5400000">
            <a:off x="6840637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8" name="Multiply 27"/>
          <p:cNvSpPr/>
          <p:nvPr/>
        </p:nvSpPr>
        <p:spPr>
          <a:xfrm rot="5400000">
            <a:off x="6408837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4284663" y="3860180"/>
            <a:ext cx="4032250" cy="1225550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0" name="Multiply 29"/>
          <p:cNvSpPr/>
          <p:nvPr/>
        </p:nvSpPr>
        <p:spPr>
          <a:xfrm rot="5400000">
            <a:off x="4500563" y="407766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1" name="Multiply 30"/>
          <p:cNvSpPr/>
          <p:nvPr/>
        </p:nvSpPr>
        <p:spPr>
          <a:xfrm rot="5400000">
            <a:off x="4716463" y="4652342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2" name="Multiply 31"/>
          <p:cNvSpPr/>
          <p:nvPr/>
        </p:nvSpPr>
        <p:spPr>
          <a:xfrm rot="5400000">
            <a:off x="5508625" y="4652342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3" name="Multiply 32"/>
          <p:cNvSpPr/>
          <p:nvPr/>
        </p:nvSpPr>
        <p:spPr>
          <a:xfrm rot="5400000">
            <a:off x="7812088" y="4580905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4" name="Multiply 33"/>
          <p:cNvSpPr/>
          <p:nvPr/>
        </p:nvSpPr>
        <p:spPr>
          <a:xfrm rot="5400000">
            <a:off x="7380288" y="407766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5" name="Multiply 34"/>
          <p:cNvSpPr/>
          <p:nvPr/>
        </p:nvSpPr>
        <p:spPr>
          <a:xfrm rot="5400000">
            <a:off x="5940425" y="4436442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6" name="Multiply 35"/>
          <p:cNvSpPr/>
          <p:nvPr/>
        </p:nvSpPr>
        <p:spPr>
          <a:xfrm rot="5400000">
            <a:off x="6804025" y="4365005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7" name="Multiply 36"/>
          <p:cNvSpPr/>
          <p:nvPr/>
        </p:nvSpPr>
        <p:spPr>
          <a:xfrm rot="5400000">
            <a:off x="5567363" y="407766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8" name="Multiply 37"/>
          <p:cNvSpPr/>
          <p:nvPr/>
        </p:nvSpPr>
        <p:spPr>
          <a:xfrm rot="5400000">
            <a:off x="5003800" y="4220542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9" name="Multiply 38"/>
          <p:cNvSpPr/>
          <p:nvPr/>
        </p:nvSpPr>
        <p:spPr>
          <a:xfrm rot="5400000">
            <a:off x="6660357" y="4651548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0" name="Multiply 39"/>
          <p:cNvSpPr/>
          <p:nvPr/>
        </p:nvSpPr>
        <p:spPr>
          <a:xfrm rot="5400000">
            <a:off x="6227763" y="407766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1" name="Frame 40"/>
          <p:cNvSpPr/>
          <p:nvPr/>
        </p:nvSpPr>
        <p:spPr>
          <a:xfrm>
            <a:off x="3059510" y="5517530"/>
            <a:ext cx="4032250" cy="1150937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2" name="Multiply 41"/>
          <p:cNvSpPr/>
          <p:nvPr/>
        </p:nvSpPr>
        <p:spPr>
          <a:xfrm rot="5400000">
            <a:off x="3131741" y="5588173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3" name="Multiply 42"/>
          <p:cNvSpPr/>
          <p:nvPr/>
        </p:nvSpPr>
        <p:spPr>
          <a:xfrm rot="5400000">
            <a:off x="3204319" y="6308402"/>
            <a:ext cx="215900" cy="217488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4" name="Multiply 43"/>
          <p:cNvSpPr/>
          <p:nvPr/>
        </p:nvSpPr>
        <p:spPr>
          <a:xfrm rot="5400000">
            <a:off x="3421013" y="6237759"/>
            <a:ext cx="215900" cy="215900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5" name="Multiply 44"/>
          <p:cNvSpPr/>
          <p:nvPr/>
        </p:nvSpPr>
        <p:spPr>
          <a:xfrm rot="5400000">
            <a:off x="6732438" y="6308179"/>
            <a:ext cx="215900" cy="2159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6" name="Multiply 45"/>
          <p:cNvSpPr/>
          <p:nvPr/>
        </p:nvSpPr>
        <p:spPr>
          <a:xfrm rot="5400000">
            <a:off x="6731397" y="5660405"/>
            <a:ext cx="217487" cy="2174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7" name="Multiply 46"/>
          <p:cNvSpPr/>
          <p:nvPr/>
        </p:nvSpPr>
        <p:spPr>
          <a:xfrm rot="5400000">
            <a:off x="3563888" y="6093296"/>
            <a:ext cx="215900" cy="215900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8" name="Multiply 47"/>
          <p:cNvSpPr/>
          <p:nvPr/>
        </p:nvSpPr>
        <p:spPr>
          <a:xfrm rot="5400000">
            <a:off x="6515497" y="5733430"/>
            <a:ext cx="215900" cy="215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9" name="Multiply 48"/>
          <p:cNvSpPr/>
          <p:nvPr/>
        </p:nvSpPr>
        <p:spPr>
          <a:xfrm rot="5400000">
            <a:off x="3564335" y="580486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0" name="Multiply 49"/>
          <p:cNvSpPr/>
          <p:nvPr/>
        </p:nvSpPr>
        <p:spPr>
          <a:xfrm rot="5400000">
            <a:off x="3348435" y="573343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1" name="Multiply 50"/>
          <p:cNvSpPr/>
          <p:nvPr/>
        </p:nvSpPr>
        <p:spPr>
          <a:xfrm rot="5400000">
            <a:off x="6587976" y="6236742"/>
            <a:ext cx="215900" cy="2159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2" name="Multiply 51"/>
          <p:cNvSpPr/>
          <p:nvPr/>
        </p:nvSpPr>
        <p:spPr>
          <a:xfrm rot="5400000">
            <a:off x="6299597" y="5804867"/>
            <a:ext cx="215900" cy="215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3" name="Multiply 52"/>
          <p:cNvSpPr/>
          <p:nvPr/>
        </p:nvSpPr>
        <p:spPr>
          <a:xfrm rot="5400000">
            <a:off x="6372076" y="6165304"/>
            <a:ext cx="215900" cy="215900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4" name="Up Arrow 53"/>
          <p:cNvSpPr/>
          <p:nvPr/>
        </p:nvSpPr>
        <p:spPr>
          <a:xfrm>
            <a:off x="2771800" y="5589860"/>
            <a:ext cx="215900" cy="10795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55" name="Up Arrow 54"/>
          <p:cNvSpPr/>
          <p:nvPr/>
        </p:nvSpPr>
        <p:spPr>
          <a:xfrm rot="5400000">
            <a:off x="4931965" y="4400724"/>
            <a:ext cx="252413" cy="19812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96" y="6020767"/>
            <a:ext cx="648593" cy="64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9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388" y="725488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5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1 –Develop pupil’s control of the hockey ball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2 – Develop pupil’s ability to dribble with stick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92500" y="725488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will be able to move and stop the ball with their stick whilst  moving. </a:t>
            </a:r>
            <a:endParaRPr lang="en-GB" sz="1400" b="1" dirty="0">
              <a:latin typeface="Tw Cen MT Condensed" panose="020B0606020104020203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will be able to move and stop the ball whilst moving at moderate pace, changing direction and displaying a change of speed.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3 - Can pupils uptake the role of coach? Ask pupils to detect error in pupils technique and help them to improve.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2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3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388" y="3797166"/>
            <a:ext cx="8785225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Tw Cen MT Condensed" panose="020B0606020104020203" pitchFamily="34" charset="0"/>
              </a:rPr>
              <a:t>1.Warm-up – </a:t>
            </a:r>
            <a:r>
              <a:rPr lang="en-GB" sz="16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 &amp; move to </a:t>
            </a:r>
            <a:r>
              <a:rPr lang="en-GB" sz="1600" u="sng" dirty="0">
                <a:latin typeface="Tw Cen MT Condensed" panose="020B0606020104020203" pitchFamily="34" charset="0"/>
              </a:rPr>
              <a:t>‘Getting familiar with the stick’ (see prev. lesson)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Skill intro – Dribble return: </a:t>
            </a:r>
            <a:r>
              <a:rPr lang="en-GB" altLang="en-US" sz="1600" dirty="0">
                <a:latin typeface="Tw Cen MT Condensed" panose="020B0606020104020203" pitchFamily="34" charset="0"/>
              </a:rPr>
              <a:t>Pupils move into pairs standing one behind the other.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No.1 dribbles ball to set point, stops, turns, dribbles back and passes ball to No.2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(M/A set point further away. L/A Allowed to touch ball w/ hands.)</a:t>
            </a:r>
            <a:endParaRPr lang="en-GB" altLang="en-US" sz="1600" i="1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Skill progression – Cone slalom:</a:t>
            </a:r>
            <a:r>
              <a:rPr lang="en-GB" altLang="en-US" sz="1600" dirty="0">
                <a:latin typeface="Tw Cen MT Condensed" panose="020B0606020104020203" pitchFamily="34" charset="0"/>
              </a:rPr>
              <a:t> Ask pupils to give themselves a self-evaluative score out of 5 (5 = Ryan 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Giggs</a:t>
            </a:r>
            <a:r>
              <a:rPr lang="en-GB" altLang="en-US" sz="1600" dirty="0">
                <a:latin typeface="Tw Cen MT Condensed" panose="020B0606020104020203" pitchFamily="34" charset="0"/>
              </a:rPr>
              <a:t>!). If pupils score themselves 1/5 they must line up behind cone 1 and so on. Place a line of cones which pupils must attempt to navigate. Once one pupil gets half way down their slalom the next may start.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(M/A attempt to navigate the higher levels where cones are closer together., use both Open &amp; reverse stick. L/A L1)</a:t>
            </a: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4. Dribbling Gates – </a:t>
            </a:r>
            <a:r>
              <a:rPr lang="en-GB" altLang="en-US" sz="1600" dirty="0">
                <a:latin typeface="Tw Cen MT Condensed" panose="020B0606020104020203" pitchFamily="34" charset="0"/>
              </a:rPr>
              <a:t>Lay out ‘gates’ using cones around your playing area. Use 3 colours to so, Red = Large space between cones. Blue = Medium space between cones. Yellow = Small space. Let the children practice dribbling through the gates, 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 how many gates can you go through in 1 minute. Go!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7" name="AutoShape 4" descr="Image result for field hockey cartoo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9388" y="3163754"/>
            <a:ext cx="8785225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latin typeface="Tw Cen MT Condensed" panose="020B0606020104020203" pitchFamily="34" charset="0"/>
              </a:rPr>
              <a:t>The British helped spread field hockey throughout the British Empire, which explains</a:t>
            </a:r>
          </a:p>
          <a:p>
            <a:pPr algn="ctr">
              <a:defRPr/>
            </a:pPr>
            <a:r>
              <a:rPr lang="en-GB" dirty="0">
                <a:latin typeface="Tw Cen MT Condensed" panose="020B0606020104020203" pitchFamily="34" charset="0"/>
              </a:rPr>
              <a:t> it’s popularity in India, Pakistan, Australia and New Zealand</a:t>
            </a:r>
          </a:p>
        </p:txBody>
      </p:sp>
      <p:pic>
        <p:nvPicPr>
          <p:cNvPr id="24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9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56175" y="4489956"/>
            <a:ext cx="2292499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+mn-lt"/>
                <a:cs typeface="+mn-cs"/>
              </a:rPr>
              <a:t>        - </a:t>
            </a:r>
            <a:r>
              <a:rPr lang="en-GB" sz="1400" dirty="0">
                <a:latin typeface="Tw Cen MT Condensed" panose="020B0606020104020203" pitchFamily="34" charset="0"/>
              </a:rPr>
              <a:t>Time each pair and ask them to record how many shuttles they can do.</a:t>
            </a:r>
          </a:p>
        </p:txBody>
      </p:sp>
      <p:pic>
        <p:nvPicPr>
          <p:cNvPr id="27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6156176" y="4489956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2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87852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Skill intro – 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Pupils spread out evenly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Mark out a large grid using cones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all pupils find a space within grid.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– Flat side throughout, L/A – Can use hands</a:t>
            </a:r>
          </a:p>
        </p:txBody>
      </p:sp>
      <p:sp>
        <p:nvSpPr>
          <p:cNvPr id="20" name="Frame 19"/>
          <p:cNvSpPr/>
          <p:nvPr/>
        </p:nvSpPr>
        <p:spPr>
          <a:xfrm>
            <a:off x="4463901" y="2492325"/>
            <a:ext cx="3996531" cy="1080691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46800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4895949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 rot="5400000">
            <a:off x="5688112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4" name="Multiply 23"/>
          <p:cNvSpPr/>
          <p:nvPr/>
        </p:nvSpPr>
        <p:spPr>
          <a:xfrm rot="5400000">
            <a:off x="7992368" y="3140248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5" name="Multiply 24"/>
          <p:cNvSpPr/>
          <p:nvPr/>
        </p:nvSpPr>
        <p:spPr>
          <a:xfrm rot="5400000">
            <a:off x="7559774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6" name="Multiply 25"/>
          <p:cNvSpPr/>
          <p:nvPr/>
        </p:nvSpPr>
        <p:spPr>
          <a:xfrm rot="5400000">
            <a:off x="6119912" y="29965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7" name="Multiply 26"/>
          <p:cNvSpPr/>
          <p:nvPr/>
        </p:nvSpPr>
        <p:spPr>
          <a:xfrm rot="5400000">
            <a:off x="6984306" y="2924348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8" name="Multiply 27"/>
          <p:cNvSpPr/>
          <p:nvPr/>
        </p:nvSpPr>
        <p:spPr>
          <a:xfrm rot="5400000">
            <a:off x="57468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9" name="Multiply 28"/>
          <p:cNvSpPr/>
          <p:nvPr/>
        </p:nvSpPr>
        <p:spPr>
          <a:xfrm rot="5400000">
            <a:off x="5184081" y="2779886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0" name="Multiply 29"/>
          <p:cNvSpPr/>
          <p:nvPr/>
        </p:nvSpPr>
        <p:spPr>
          <a:xfrm rot="5400000">
            <a:off x="6840637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31" name="Multiply 30"/>
          <p:cNvSpPr/>
          <p:nvPr/>
        </p:nvSpPr>
        <p:spPr>
          <a:xfrm rot="5400000">
            <a:off x="6408837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17938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Stopping the ball: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Bend knees to get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 to the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Place stick parallel to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Use largest part of the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Allow the ball to hit the stick, soft grip</a:t>
            </a:r>
          </a:p>
        </p:txBody>
      </p:sp>
      <p:sp>
        <p:nvSpPr>
          <p:cNvPr id="61" name="TextBox 9"/>
          <p:cNvSpPr txBox="1">
            <a:spLocks noChangeArrowheads="1"/>
          </p:cNvSpPr>
          <p:nvPr/>
        </p:nvSpPr>
        <p:spPr bwMode="auto">
          <a:xfrm>
            <a:off x="464343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Dribbling:</a:t>
            </a:r>
            <a:endParaRPr lang="en-GB" altLang="en-US" sz="160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Keep flat side of stick in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w Cen MT Condensed" panose="020B0606020104020203" pitchFamily="34" charset="0"/>
              </a:rPr>
              <a:t>with the ball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Keep the ball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Glance at ball and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w Cen MT Condensed" panose="020B0606020104020203" pitchFamily="34" charset="0"/>
              </a:rPr>
              <a:t>you are travelling</a:t>
            </a:r>
          </a:p>
        </p:txBody>
      </p:sp>
      <p:pic>
        <p:nvPicPr>
          <p:cNvPr id="62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0000" r="41608" b="19717"/>
          <a:stretch>
            <a:fillRect/>
          </a:stretch>
        </p:blipFill>
        <p:spPr bwMode="auto">
          <a:xfrm>
            <a:off x="2267744" y="1124670"/>
            <a:ext cx="2151063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47836" r="60619" b="29451"/>
          <a:stretch>
            <a:fillRect/>
          </a:stretch>
        </p:blipFill>
        <p:spPr bwMode="auto">
          <a:xfrm>
            <a:off x="7199610" y="836613"/>
            <a:ext cx="1116806" cy="13806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179263" y="3717032"/>
            <a:ext cx="4321175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Dribble Return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</p:txBody>
      </p:sp>
      <p:sp>
        <p:nvSpPr>
          <p:cNvPr id="81" name="Oval 80"/>
          <p:cNvSpPr/>
          <p:nvPr/>
        </p:nvSpPr>
        <p:spPr>
          <a:xfrm>
            <a:off x="539552" y="4292079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90016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126020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162024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1907704" y="422108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2268314" y="422108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2628354" y="4149080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988394" y="4077072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3348434" y="400506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3780482" y="393305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4067944" y="386104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Multiply 91"/>
          <p:cNvSpPr/>
          <p:nvPr/>
        </p:nvSpPr>
        <p:spPr>
          <a:xfrm rot="5400000">
            <a:off x="538882" y="4868490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3" name="Multiply 92"/>
          <p:cNvSpPr/>
          <p:nvPr/>
        </p:nvSpPr>
        <p:spPr>
          <a:xfrm rot="5400000">
            <a:off x="97093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4" name="Multiply 93"/>
          <p:cNvSpPr/>
          <p:nvPr/>
        </p:nvSpPr>
        <p:spPr>
          <a:xfrm rot="5400000">
            <a:off x="1402978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5" name="Multiply 94"/>
          <p:cNvSpPr/>
          <p:nvPr/>
        </p:nvSpPr>
        <p:spPr>
          <a:xfrm rot="5400000">
            <a:off x="183649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6" name="Multiply 95"/>
          <p:cNvSpPr/>
          <p:nvPr/>
        </p:nvSpPr>
        <p:spPr>
          <a:xfrm rot="5400000">
            <a:off x="219653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7" name="Multiply 96"/>
          <p:cNvSpPr/>
          <p:nvPr/>
        </p:nvSpPr>
        <p:spPr>
          <a:xfrm rot="5400000">
            <a:off x="2699122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8" name="Multiply 97"/>
          <p:cNvSpPr/>
          <p:nvPr/>
        </p:nvSpPr>
        <p:spPr>
          <a:xfrm rot="5400000">
            <a:off x="3132634" y="4868490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99" name="Multiply 98"/>
          <p:cNvSpPr/>
          <p:nvPr/>
        </p:nvSpPr>
        <p:spPr>
          <a:xfrm rot="5400000">
            <a:off x="3564682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00" name="Multiply 99"/>
          <p:cNvSpPr/>
          <p:nvPr/>
        </p:nvSpPr>
        <p:spPr>
          <a:xfrm rot="5400000">
            <a:off x="3995266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9552" y="4795118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90016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126020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162024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1907704" y="4797152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226831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62835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98839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3275856" y="4795118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3636466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3996506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283968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4356546" y="3789040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TextBox 10"/>
          <p:cNvSpPr txBox="1">
            <a:spLocks noChangeArrowheads="1"/>
          </p:cNvSpPr>
          <p:nvPr/>
        </p:nvSpPr>
        <p:spPr bwMode="auto">
          <a:xfrm>
            <a:off x="4643313" y="3717032"/>
            <a:ext cx="4321175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Cone slalom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</p:txBody>
      </p:sp>
      <p:sp>
        <p:nvSpPr>
          <p:cNvPr id="116" name="Oval 115"/>
          <p:cNvSpPr/>
          <p:nvPr/>
        </p:nvSpPr>
        <p:spPr>
          <a:xfrm>
            <a:off x="774035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8676456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7740352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7740352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7740352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8676456" y="4797152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8676456" y="4581128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8676456" y="4365104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8676456" y="4149080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8676456" y="3933056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8172400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8172400" y="4797152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8172400" y="4581128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8172400" y="4365104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8172400" y="4149080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8172400" y="3933056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7740352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738031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7380312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7380312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7380312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7380312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6948264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6948264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6516216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6516216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6516216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6516216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6228184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6228184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6228184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6228184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594015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5940152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5940152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5940152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558011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/>
          <p:cNvSpPr/>
          <p:nvPr/>
        </p:nvSpPr>
        <p:spPr>
          <a:xfrm>
            <a:off x="5292080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5580112" y="4149080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5292080" y="4149080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Box 8"/>
          <p:cNvSpPr txBox="1">
            <a:spLocks noChangeArrowheads="1"/>
          </p:cNvSpPr>
          <p:nvPr/>
        </p:nvSpPr>
        <p:spPr bwMode="auto">
          <a:xfrm>
            <a:off x="179512" y="5229200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Dribbling Gates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Yellow = Small space. Let the children practice dribbling through the gates,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how many gates can you go through in 1 minute. Go!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364113" y="5373216"/>
            <a:ext cx="2808287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7452320" y="54452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774035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6372200" y="63813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5652120" y="63813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6012160" y="54452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5436096" y="57332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5868144" y="58052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6084168" y="602128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588224" y="638132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6948264" y="638132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/>
        </p:nvSpPr>
        <p:spPr>
          <a:xfrm>
            <a:off x="7596336" y="63813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7812360" y="63813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/>
        </p:nvSpPr>
        <p:spPr>
          <a:xfrm>
            <a:off x="6588224" y="551723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/>
        </p:nvSpPr>
        <p:spPr>
          <a:xfrm>
            <a:off x="6588224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/>
        </p:nvSpPr>
        <p:spPr>
          <a:xfrm>
            <a:off x="7308304" y="60932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7236296" y="59492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5436096" y="60212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5652120" y="60212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5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388" y="725488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5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1 –Develop pupil’s control of the hockey ball</a:t>
            </a:r>
          </a:p>
          <a:p>
            <a:pPr>
              <a:spcBef>
                <a:spcPct val="20000"/>
              </a:spcBef>
              <a:defRPr/>
            </a:pPr>
            <a:r>
              <a:rPr lang="en-GB" sz="1500" dirty="0">
                <a:latin typeface="Tw Cen MT Condensed" panose="020B0606020104020203" pitchFamily="34" charset="0"/>
              </a:rPr>
              <a:t>L.O 2 – Develop pupil’s ability to dribble with stick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92500" y="725488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will be able to move and stop the ball with their stick whilst  moving. </a:t>
            </a:r>
            <a:endParaRPr lang="en-GB" sz="1400" b="1" dirty="0">
              <a:latin typeface="Tw Cen MT Condensed" panose="020B0606020104020203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will be able to move and stop the ball whilst moving at moderate pace, changing direction and displaying a change of speed.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3 - Can pupils uptake the role of coach? Ask pupils to detect error in pupils technique and help them to improve.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3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3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388" y="3797166"/>
            <a:ext cx="8785225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Tw Cen MT Condensed" panose="020B0606020104020203" pitchFamily="34" charset="0"/>
              </a:rPr>
              <a:t>1.Warm-up – </a:t>
            </a:r>
            <a:r>
              <a:rPr lang="en-GB" sz="16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 &amp; move to </a:t>
            </a:r>
            <a:r>
              <a:rPr lang="en-GB" sz="1600" u="sng" dirty="0">
                <a:latin typeface="Tw Cen MT Condensed" panose="020B0606020104020203" pitchFamily="34" charset="0"/>
              </a:rPr>
              <a:t>‘Getting familiar with the stick’ (see prev. lesson)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Skill intro – Dribble return: </a:t>
            </a:r>
            <a:r>
              <a:rPr lang="en-GB" altLang="en-US" sz="1600" dirty="0">
                <a:latin typeface="Tw Cen MT Condensed" panose="020B0606020104020203" pitchFamily="34" charset="0"/>
              </a:rPr>
              <a:t>Pupils move into pairs standing one behind the other.</a:t>
            </a: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No.1 dribbles ball to set point, stops, turns, dribbles back and passes ball to No.2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(M/A set point further away. L/A Allowed to touch ball w/ hands.)</a:t>
            </a:r>
            <a:endParaRPr lang="en-GB" altLang="en-US" sz="1600" i="1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Skill progression – Cone slalom:</a:t>
            </a:r>
            <a:r>
              <a:rPr lang="en-GB" altLang="en-US" sz="1600" dirty="0">
                <a:latin typeface="Tw Cen MT Condensed" panose="020B0606020104020203" pitchFamily="34" charset="0"/>
              </a:rPr>
              <a:t> Ask pupils to give themselves a self-evaluative score out of 5 (5 = Ryan 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Giggs</a:t>
            </a:r>
            <a:r>
              <a:rPr lang="en-GB" altLang="en-US" sz="1600" dirty="0">
                <a:latin typeface="Tw Cen MT Condensed" panose="020B0606020104020203" pitchFamily="34" charset="0"/>
              </a:rPr>
              <a:t>!). If pupils score themselves 1/5 they must line up behind cone 1 and so on. Place a line of cones which pupils must attempt to navigate. Once one pupil gets half way down their slalom the next may start.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(M/A attempt to navigate the higher levels where cones are closer together., use both Open &amp; reverse stick. L/A L1)</a:t>
            </a: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4. Dribbling Gates – </a:t>
            </a:r>
            <a:r>
              <a:rPr lang="en-GB" altLang="en-US" sz="1600" dirty="0">
                <a:latin typeface="Tw Cen MT Condensed" panose="020B0606020104020203" pitchFamily="34" charset="0"/>
              </a:rPr>
              <a:t>Lay out ‘gates’ using cones around your playing area. Use 3 colours to so, Red = Large space between cones. Blue = Medium space between cones. Yellow = Small space. Let the children practice dribbling through the gates, 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 how many gates can you go through in 1 minute. Go!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388" y="3163754"/>
            <a:ext cx="8785225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 Cen MT Condensed" panose="020B0606020104020203" pitchFamily="34" charset="0"/>
              </a:rPr>
              <a:t>Field Hockey was originally known as ‘</a:t>
            </a:r>
            <a:r>
              <a:rPr lang="en-GB" altLang="en-US" dirty="0" err="1">
                <a:latin typeface="Tw Cen MT Condensed" panose="020B0606020104020203" pitchFamily="34" charset="0"/>
              </a:rPr>
              <a:t>Shinty</a:t>
            </a:r>
            <a:r>
              <a:rPr lang="en-GB" altLang="en-US" dirty="0">
                <a:latin typeface="Tw Cen MT Condensed" panose="020B0606020104020203" pitchFamily="34" charset="0"/>
              </a:rPr>
              <a:t>’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latin typeface="Tw Cen MT Condensed" panose="020B0606020104020203" pitchFamily="34" charset="0"/>
              </a:rPr>
              <a:t>This was in a time when there weren’t any </a:t>
            </a:r>
            <a:r>
              <a:rPr lang="en-GB" altLang="en-US" dirty="0" err="1">
                <a:latin typeface="Tw Cen MT Condensed" panose="020B0606020104020203" pitchFamily="34" charset="0"/>
              </a:rPr>
              <a:t>shinpads</a:t>
            </a:r>
            <a:r>
              <a:rPr lang="en-GB" altLang="en-US" dirty="0">
                <a:latin typeface="Tw Cen MT Condensed" panose="020B0606020104020203" pitchFamily="34" charset="0"/>
              </a:rPr>
              <a:t>! Ouch!!!</a:t>
            </a:r>
          </a:p>
        </p:txBody>
      </p:sp>
      <p:pic>
        <p:nvPicPr>
          <p:cNvPr id="21" name="Picture 20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9" y="324395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56175" y="4489956"/>
            <a:ext cx="2292499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+mn-lt"/>
                <a:cs typeface="+mn-cs"/>
              </a:rPr>
              <a:t>        - </a:t>
            </a:r>
            <a:r>
              <a:rPr lang="en-GB" sz="1400" dirty="0">
                <a:latin typeface="Tw Cen MT Condensed" panose="020B0606020104020203" pitchFamily="34" charset="0"/>
              </a:rPr>
              <a:t>Time each pair and ask them to record how many shuttles they can do.</a:t>
            </a:r>
          </a:p>
        </p:txBody>
      </p:sp>
      <p:pic>
        <p:nvPicPr>
          <p:cNvPr id="24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6156176" y="4489956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2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3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87852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Skill intro – 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Pupils spread out evenly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Mark out a large grid using cones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all pupils find a space within grid.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– Flat side throughout, L/A – Can use hands</a:t>
            </a:r>
          </a:p>
        </p:txBody>
      </p:sp>
      <p:sp>
        <p:nvSpPr>
          <p:cNvPr id="11" name="Frame 10"/>
          <p:cNvSpPr/>
          <p:nvPr/>
        </p:nvSpPr>
        <p:spPr>
          <a:xfrm>
            <a:off x="4463901" y="2492325"/>
            <a:ext cx="3996531" cy="1080691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Multiply 11"/>
          <p:cNvSpPr/>
          <p:nvPr/>
        </p:nvSpPr>
        <p:spPr>
          <a:xfrm rot="5400000">
            <a:off x="46800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" name="Multiply 12"/>
          <p:cNvSpPr/>
          <p:nvPr/>
        </p:nvSpPr>
        <p:spPr>
          <a:xfrm rot="5400000">
            <a:off x="4895949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 rot="5400000">
            <a:off x="5688112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 rot="5400000">
            <a:off x="7992368" y="3140248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" name="Multiply 15"/>
          <p:cNvSpPr/>
          <p:nvPr/>
        </p:nvSpPr>
        <p:spPr>
          <a:xfrm rot="5400000">
            <a:off x="7559774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" name="Multiply 16"/>
          <p:cNvSpPr/>
          <p:nvPr/>
        </p:nvSpPr>
        <p:spPr>
          <a:xfrm rot="5400000">
            <a:off x="6119912" y="29965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 rot="5400000">
            <a:off x="6984306" y="2924348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9" name="Multiply 18"/>
          <p:cNvSpPr/>
          <p:nvPr/>
        </p:nvSpPr>
        <p:spPr>
          <a:xfrm rot="5400000">
            <a:off x="5746849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0" name="Multiply 19"/>
          <p:cNvSpPr/>
          <p:nvPr/>
        </p:nvSpPr>
        <p:spPr>
          <a:xfrm rot="5400000">
            <a:off x="5184081" y="2779886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6840637" y="3212480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6408837" y="2636217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7938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Stopping the ball: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Bend knees to get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 to the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Place stick parallel to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Use largest part of the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Allow the ball to hit the stick, soft grip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464343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Dribbling:</a:t>
            </a:r>
            <a:endParaRPr lang="en-GB" altLang="en-US" sz="160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Keep flat side of stick in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w Cen MT Condensed" panose="020B0606020104020203" pitchFamily="34" charset="0"/>
              </a:rPr>
              <a:t>with the ball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Keep the ball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Glance at ball and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w Cen MT Condensed" panose="020B0606020104020203" pitchFamily="34" charset="0"/>
              </a:rPr>
              <a:t>you are travelling</a:t>
            </a:r>
          </a:p>
        </p:txBody>
      </p:sp>
      <p:pic>
        <p:nvPicPr>
          <p:cNvPr id="25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0000" r="41608" b="19717"/>
          <a:stretch>
            <a:fillRect/>
          </a:stretch>
        </p:blipFill>
        <p:spPr bwMode="auto">
          <a:xfrm>
            <a:off x="2267744" y="1124670"/>
            <a:ext cx="2151063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47836" r="60619" b="29451"/>
          <a:stretch>
            <a:fillRect/>
          </a:stretch>
        </p:blipFill>
        <p:spPr bwMode="auto">
          <a:xfrm>
            <a:off x="7199610" y="836613"/>
            <a:ext cx="1116806" cy="13806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79263" y="3717032"/>
            <a:ext cx="4321175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Dribble Return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</p:txBody>
      </p:sp>
      <p:sp>
        <p:nvSpPr>
          <p:cNvPr id="28" name="Oval 27"/>
          <p:cNvSpPr/>
          <p:nvPr/>
        </p:nvSpPr>
        <p:spPr>
          <a:xfrm>
            <a:off x="539552" y="4292079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0016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26020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620242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907704" y="422108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268314" y="422108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628354" y="4149080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988394" y="4077072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348434" y="400506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80482" y="393305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067944" y="386104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Multiply 38"/>
          <p:cNvSpPr/>
          <p:nvPr/>
        </p:nvSpPr>
        <p:spPr>
          <a:xfrm rot="5400000">
            <a:off x="538882" y="4868490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0" name="Multiply 39"/>
          <p:cNvSpPr/>
          <p:nvPr/>
        </p:nvSpPr>
        <p:spPr>
          <a:xfrm rot="5400000">
            <a:off x="97093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1" name="Multiply 40"/>
          <p:cNvSpPr/>
          <p:nvPr/>
        </p:nvSpPr>
        <p:spPr>
          <a:xfrm rot="5400000">
            <a:off x="1402978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2" name="Multiply 41"/>
          <p:cNvSpPr/>
          <p:nvPr/>
        </p:nvSpPr>
        <p:spPr>
          <a:xfrm rot="5400000">
            <a:off x="183649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3" name="Multiply 42"/>
          <p:cNvSpPr/>
          <p:nvPr/>
        </p:nvSpPr>
        <p:spPr>
          <a:xfrm rot="5400000">
            <a:off x="2196530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4" name="Multiply 43"/>
          <p:cNvSpPr/>
          <p:nvPr/>
        </p:nvSpPr>
        <p:spPr>
          <a:xfrm rot="5400000">
            <a:off x="2699122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5" name="Multiply 44"/>
          <p:cNvSpPr/>
          <p:nvPr/>
        </p:nvSpPr>
        <p:spPr>
          <a:xfrm rot="5400000">
            <a:off x="3132634" y="4868490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6" name="Multiply 45"/>
          <p:cNvSpPr/>
          <p:nvPr/>
        </p:nvSpPr>
        <p:spPr>
          <a:xfrm rot="5400000">
            <a:off x="3564682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7" name="Multiply 46"/>
          <p:cNvSpPr/>
          <p:nvPr/>
        </p:nvSpPr>
        <p:spPr>
          <a:xfrm rot="5400000">
            <a:off x="3995266" y="4868367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9552" y="4795118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90016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26020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1620242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907704" y="4797152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26831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62835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988394" y="4798169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3275856" y="4795118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636466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996506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283968" y="4796135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356546" y="3789040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4643313" y="3717032"/>
            <a:ext cx="4321175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Cone slalom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en-US" sz="1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/>
          </a:p>
        </p:txBody>
      </p:sp>
      <p:sp>
        <p:nvSpPr>
          <p:cNvPr id="62" name="Oval 61"/>
          <p:cNvSpPr/>
          <p:nvPr/>
        </p:nvSpPr>
        <p:spPr>
          <a:xfrm>
            <a:off x="774035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8676456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740352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740352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740352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8676456" y="4797152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676456" y="4581128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8676456" y="4365104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8676456" y="4149080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676456" y="3933056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8172400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8172400" y="4797152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8172400" y="4581128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8172400" y="4365104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8172400" y="4149080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8172400" y="3933056"/>
            <a:ext cx="72008" cy="72008"/>
          </a:xfrm>
          <a:prstGeom prst="ellipse">
            <a:avLst/>
          </a:prstGeom>
          <a:solidFill>
            <a:srgbClr val="68E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7740352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738031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7380312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380312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7380312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380312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948264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948264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6516216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6516216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6516216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516216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6228184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6228184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6228184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6228184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594015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5940152" y="47251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5940152" y="43651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5940152" y="40050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5580112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5292080" y="49411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5580112" y="4149080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5292080" y="4149080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8"/>
          <p:cNvSpPr txBox="1">
            <a:spLocks noChangeArrowheads="1"/>
          </p:cNvSpPr>
          <p:nvPr/>
        </p:nvSpPr>
        <p:spPr bwMode="auto">
          <a:xfrm>
            <a:off x="179512" y="5229200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Dribbling Gates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Yellow = Small space. Let the children practice dribbling through the gates,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how many gates can you go through in 1 minute. Go!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64113" y="5373216"/>
            <a:ext cx="2808287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452320" y="54452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774035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6372200" y="63813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5652120" y="63813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012160" y="54452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5436096" y="57332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5868144" y="580526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6084168" y="602128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6588224" y="638132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6948264" y="6381328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7596336" y="63813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7812360" y="63813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588224" y="551723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6588224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7308304" y="60932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7236296" y="59492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5436096" y="60212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652120" y="60212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8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4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3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388" y="3273946"/>
            <a:ext cx="8785225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Tw Cen MT Condensed" panose="020B0606020104020203" pitchFamily="34" charset="0"/>
              </a:rPr>
              <a:t>1.Warm-up – </a:t>
            </a:r>
            <a:r>
              <a:rPr lang="en-GB" sz="16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 &amp; move to </a:t>
            </a:r>
            <a:r>
              <a:rPr lang="en-GB" sz="1600" u="sng" dirty="0">
                <a:latin typeface="Tw Cen MT Condensed" panose="020B0606020104020203" pitchFamily="34" charset="0"/>
              </a:rPr>
              <a:t>‘Getting familiar with the stick’ (see prev. lesson)</a:t>
            </a:r>
          </a:p>
          <a:p>
            <a:pPr>
              <a:defRPr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Dribbling Gates – </a:t>
            </a:r>
            <a:r>
              <a:rPr lang="en-GB" altLang="en-US" sz="1600" dirty="0">
                <a:latin typeface="Tw Cen MT Condensed" panose="020B0606020104020203" pitchFamily="34" charset="0"/>
              </a:rPr>
              <a:t>Lay out ‘gates’ using cones around your playing area. Use 3 colours to so, Red = Large space between cones. Blue = Medium space between cones. Yellow = Small space. Let the children practice dribbling through the gates, 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 how many gates can you go through in 1 minute. Go!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</a:p>
          <a:p>
            <a:pPr>
              <a:spcBef>
                <a:spcPct val="0"/>
              </a:spcBef>
            </a:pPr>
            <a:endParaRPr lang="en-GB" altLang="en-US" sz="1600" b="1" i="1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Passing in pairs:</a:t>
            </a:r>
            <a:r>
              <a:rPr lang="en-GB" altLang="en-US" sz="1600" dirty="0">
                <a:latin typeface="Tw Cen MT Condensed" panose="020B0606020104020203" pitchFamily="34" charset="0"/>
              </a:rPr>
              <a:t> Pupils organised into pairs of similar ability (use Coloured bibs to make this easier, Blue must partner up with a blue 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etc</a:t>
            </a:r>
            <a:r>
              <a:rPr lang="en-GB" altLang="en-US" sz="1600" dirty="0">
                <a:latin typeface="Tw Cen MT Condensed" panose="020B0606020104020203" pitchFamily="34" charset="0"/>
              </a:rPr>
              <a:t>). Pupils practice skill in isolation, opposite partner.  Control, pass, control, pass. </a:t>
            </a:r>
            <a:r>
              <a:rPr lang="en-GB" altLang="en-US" sz="1600" i="1" dirty="0">
                <a:latin typeface="Tw Cen MT Condensed" panose="020B0606020104020203" pitchFamily="34" charset="0"/>
              </a:rPr>
              <a:t>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pupils should practice the skill over a greater distance, w/ both feet. L/A Close together.</a:t>
            </a:r>
          </a:p>
          <a:p>
            <a:pPr>
              <a:spcBef>
                <a:spcPct val="0"/>
              </a:spcBef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Passing gates (In pairs): </a:t>
            </a:r>
            <a:r>
              <a:rPr lang="en-GB" altLang="en-US" sz="1600" dirty="0">
                <a:latin typeface="Tw Cen MT Condensed" panose="020B0606020104020203" pitchFamily="34" charset="0"/>
              </a:rPr>
              <a:t>Spread pairs out around space. Pupils must try to pass the ball to their partner through a gate. Set a time limit and see how many gates they can complete. Each gate equals a point.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Use smaller gates. L/A Use larger gates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 </a:t>
            </a: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 Yellow = Small space.</a:t>
            </a:r>
            <a:endParaRPr lang="en-GB" altLang="en-US" sz="1600" b="1" i="1" u="sng" dirty="0">
              <a:latin typeface="Tw Cen MT Condensed" panose="020B0606020104020203" pitchFamily="34" charset="0"/>
            </a:endParaRPr>
          </a:p>
        </p:txBody>
      </p:sp>
      <p:sp>
        <p:nvSpPr>
          <p:cNvPr id="1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/>
          <p:cNvSpPr txBox="1">
            <a:spLocks/>
          </p:cNvSpPr>
          <p:nvPr/>
        </p:nvSpPr>
        <p:spPr bwMode="auto">
          <a:xfrm>
            <a:off x="179388" y="765175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1 –  Develop pupil’s ability to pass the Hockey ball to teammates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2 –  Develop pupil’s ability to apply skill in a competitive environment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492500" y="765175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can stop and pass the ball in isolation with consistency (4/5 times out of 5 at 5m distance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can stop and pass the ball in a conditioned game scenario with moderate consistency (2/3 times out of 5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– Can pupils use teaching points to help others improve their technique?</a:t>
            </a:r>
          </a:p>
        </p:txBody>
      </p:sp>
    </p:spTree>
    <p:extLst>
      <p:ext uri="{BB962C8B-B14F-4D97-AF65-F5344CB8AC3E}">
        <p14:creationId xmlns:p14="http://schemas.microsoft.com/office/powerpoint/2010/main" val="286886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4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9388" y="2348880"/>
            <a:ext cx="432117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‘Getting familiar with the stick’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59445" y="2674640"/>
            <a:ext cx="3996531" cy="936104"/>
          </a:xfrm>
          <a:prstGeom prst="frame">
            <a:avLst>
              <a:gd name="adj1" fmla="val 538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Multiply 11"/>
          <p:cNvSpPr/>
          <p:nvPr/>
        </p:nvSpPr>
        <p:spPr>
          <a:xfrm rot="5400000">
            <a:off x="5755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3" name="Multiply 12"/>
          <p:cNvSpPr/>
          <p:nvPr/>
        </p:nvSpPr>
        <p:spPr>
          <a:xfrm rot="5400000">
            <a:off x="791493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 rot="5400000">
            <a:off x="1583656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 rot="5400000">
            <a:off x="3887912" y="3250604"/>
            <a:ext cx="215900" cy="217488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" name="Multiply 15"/>
          <p:cNvSpPr/>
          <p:nvPr/>
        </p:nvSpPr>
        <p:spPr>
          <a:xfrm rot="5400000">
            <a:off x="3455318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" name="Multiply 16"/>
          <p:cNvSpPr/>
          <p:nvPr/>
        </p:nvSpPr>
        <p:spPr>
          <a:xfrm rot="5400000">
            <a:off x="2015456" y="31069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 rot="5400000">
            <a:off x="2879850" y="3034704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9" name="Multiply 18"/>
          <p:cNvSpPr/>
          <p:nvPr/>
        </p:nvSpPr>
        <p:spPr>
          <a:xfrm rot="5400000">
            <a:off x="1642393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0" name="Multiply 19"/>
          <p:cNvSpPr/>
          <p:nvPr/>
        </p:nvSpPr>
        <p:spPr>
          <a:xfrm rot="5400000">
            <a:off x="1079625" y="2890242"/>
            <a:ext cx="215900" cy="217487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1" name="Multiply 20"/>
          <p:cNvSpPr/>
          <p:nvPr/>
        </p:nvSpPr>
        <p:spPr>
          <a:xfrm rot="5400000">
            <a:off x="2736181" y="3322836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2" name="Multiply 21"/>
          <p:cNvSpPr/>
          <p:nvPr/>
        </p:nvSpPr>
        <p:spPr>
          <a:xfrm rot="5400000">
            <a:off x="2304381" y="2746573"/>
            <a:ext cx="215900" cy="215900"/>
          </a:xfrm>
          <a:prstGeom prst="mathMultiply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79388" y="765175"/>
            <a:ext cx="43211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>
                <a:latin typeface="Tw Cen MT Condensed" panose="020B0606020104020203" pitchFamily="34" charset="0"/>
              </a:rPr>
              <a:t>Teaching Points – Stopping the ball: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Bend knees to get close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 to the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Place stick parallel to floor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Use largest part of the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>
                <a:latin typeface="Tw Cen MT Condensed" panose="020B0606020104020203" pitchFamily="34" charset="0"/>
              </a:rPr>
              <a:t>Allow the ball to hit the stick, soft grip</a:t>
            </a:r>
          </a:p>
        </p:txBody>
      </p:sp>
      <p:pic>
        <p:nvPicPr>
          <p:cNvPr id="25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0000" r="41608" b="19717"/>
          <a:stretch>
            <a:fillRect/>
          </a:stretch>
        </p:blipFill>
        <p:spPr bwMode="auto">
          <a:xfrm>
            <a:off x="2267744" y="1124670"/>
            <a:ext cx="2151063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8"/>
          <p:cNvSpPr txBox="1">
            <a:spLocks noChangeArrowheads="1"/>
          </p:cNvSpPr>
          <p:nvPr/>
        </p:nvSpPr>
        <p:spPr bwMode="auto">
          <a:xfrm>
            <a:off x="179512" y="5243716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Passing Gates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Yellow = Small space. Let the children practice passing through the gates,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ensuring they keep the ball close to them.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 time limit,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how many gates can you pass through in 1 minute. Go!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can only use Yellow gates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64113" y="5387732"/>
            <a:ext cx="2808287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452320" y="54597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7740352" y="589178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6372200" y="63958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5652120" y="63958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012160" y="54597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5436096" y="57477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5868144" y="5819780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6084168" y="603580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6588224" y="63958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6948264" y="6395844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7596336" y="63958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7812360" y="63958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588224" y="553174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6588224" y="57477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7308304" y="61078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7236296" y="59637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5436096" y="60358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652120" y="60358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TextBox 63"/>
          <p:cNvSpPr txBox="1">
            <a:spLocks noChangeArrowheads="1"/>
          </p:cNvSpPr>
          <p:nvPr/>
        </p:nvSpPr>
        <p:spPr bwMode="auto">
          <a:xfrm>
            <a:off x="4572000" y="765175"/>
            <a:ext cx="439273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Teaching Points – Push Passing:</a:t>
            </a:r>
            <a:endParaRPr lang="en-GB" altLang="en-US" sz="1600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Keep flat side of stick in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with the ball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Drag ball from outside of right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foot until level with left foot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Tw Cen MT Condensed" panose="020B0606020104020203" pitchFamily="34" charset="0"/>
              </a:rPr>
              <a:t>Push ball softly to target</a:t>
            </a:r>
          </a:p>
        </p:txBody>
      </p:sp>
      <p:pic>
        <p:nvPicPr>
          <p:cNvPr id="126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3777" r="45045" b="32697"/>
          <a:stretch>
            <a:fillRect/>
          </a:stretch>
        </p:blipFill>
        <p:spPr bwMode="auto">
          <a:xfrm>
            <a:off x="6948264" y="800819"/>
            <a:ext cx="1512168" cy="664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2697" r="42213" b="22961"/>
          <a:stretch>
            <a:fillRect/>
          </a:stretch>
        </p:blipFill>
        <p:spPr bwMode="auto">
          <a:xfrm>
            <a:off x="7020272" y="1540177"/>
            <a:ext cx="1417464" cy="7366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8"/>
          <p:cNvSpPr txBox="1">
            <a:spLocks noChangeArrowheads="1"/>
          </p:cNvSpPr>
          <p:nvPr/>
        </p:nvSpPr>
        <p:spPr bwMode="auto">
          <a:xfrm>
            <a:off x="179512" y="3674056"/>
            <a:ext cx="878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Passing in pairs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Pupils practice skill in isolation, opposite partner.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Tw Cen MT Condensed" panose="020B0606020104020203" pitchFamily="34" charset="0"/>
              </a:rPr>
              <a:t>Control, pass, control, pass. </a:t>
            </a:r>
            <a:endParaRPr lang="en-GB" altLang="en-US" sz="1600" i="1" dirty="0">
              <a:latin typeface="Tw Cen MT Condensed" panose="020B0606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M/A pupils should practice the skill over a greater distance,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L/A Close together.</a:t>
            </a:r>
          </a:p>
        </p:txBody>
      </p:sp>
      <p:sp>
        <p:nvSpPr>
          <p:cNvPr id="130" name="Oval 129"/>
          <p:cNvSpPr/>
          <p:nvPr/>
        </p:nvSpPr>
        <p:spPr>
          <a:xfrm>
            <a:off x="4861496" y="4364087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5222106" y="436510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5582146" y="436510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5942186" y="436510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6229648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6590258" y="429309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6950298" y="422108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7310338" y="4149080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7670378" y="4077072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8102426" y="4005064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8389888" y="3933056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1" name="Multiply 140"/>
          <p:cNvSpPr/>
          <p:nvPr/>
        </p:nvSpPr>
        <p:spPr>
          <a:xfrm rot="5400000">
            <a:off x="5003378" y="4940498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2" name="Multiply 141"/>
          <p:cNvSpPr/>
          <p:nvPr/>
        </p:nvSpPr>
        <p:spPr>
          <a:xfrm rot="5400000">
            <a:off x="5435426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3" name="Multiply 142"/>
          <p:cNvSpPr/>
          <p:nvPr/>
        </p:nvSpPr>
        <p:spPr>
          <a:xfrm rot="5400000">
            <a:off x="5867474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4" name="Multiply 143"/>
          <p:cNvSpPr/>
          <p:nvPr/>
        </p:nvSpPr>
        <p:spPr>
          <a:xfrm rot="5400000">
            <a:off x="6300986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5" name="Multiply 144"/>
          <p:cNvSpPr/>
          <p:nvPr/>
        </p:nvSpPr>
        <p:spPr>
          <a:xfrm rot="5400000">
            <a:off x="6661026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6" name="Multiply 145"/>
          <p:cNvSpPr/>
          <p:nvPr/>
        </p:nvSpPr>
        <p:spPr>
          <a:xfrm rot="5400000">
            <a:off x="7163618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7" name="Multiply 146"/>
          <p:cNvSpPr/>
          <p:nvPr/>
        </p:nvSpPr>
        <p:spPr>
          <a:xfrm rot="5400000">
            <a:off x="7597130" y="4940498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8" name="Multiply 147"/>
          <p:cNvSpPr/>
          <p:nvPr/>
        </p:nvSpPr>
        <p:spPr>
          <a:xfrm rot="5400000">
            <a:off x="8029178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49" name="Multiply 148"/>
          <p:cNvSpPr/>
          <p:nvPr/>
        </p:nvSpPr>
        <p:spPr>
          <a:xfrm rot="5400000">
            <a:off x="8459762" y="4940375"/>
            <a:ext cx="215900" cy="217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861496" y="4867126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5222106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5582146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5942186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6229648" y="4869160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6590258" y="4870177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6950298" y="4870177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7310338" y="4870177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7597800" y="4867126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7958410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8318450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8605912" y="4868143"/>
            <a:ext cx="71438" cy="730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8678490" y="3861048"/>
            <a:ext cx="71438" cy="730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" name="Multiply 162"/>
          <p:cNvSpPr/>
          <p:nvPr/>
        </p:nvSpPr>
        <p:spPr>
          <a:xfrm rot="5400000">
            <a:off x="5013226" y="4076402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4" name="Multiply 163"/>
          <p:cNvSpPr/>
          <p:nvPr/>
        </p:nvSpPr>
        <p:spPr>
          <a:xfrm rot="5400000">
            <a:off x="5445274" y="4076279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5" name="Multiply 164"/>
          <p:cNvSpPr/>
          <p:nvPr/>
        </p:nvSpPr>
        <p:spPr>
          <a:xfrm rot="5400000">
            <a:off x="5877322" y="4076279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6" name="Multiply 165"/>
          <p:cNvSpPr/>
          <p:nvPr/>
        </p:nvSpPr>
        <p:spPr>
          <a:xfrm rot="5400000">
            <a:off x="6310834" y="4076279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7" name="Multiply 166"/>
          <p:cNvSpPr/>
          <p:nvPr/>
        </p:nvSpPr>
        <p:spPr>
          <a:xfrm rot="5400000">
            <a:off x="6670874" y="4004271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8" name="Multiply 167"/>
          <p:cNvSpPr/>
          <p:nvPr/>
        </p:nvSpPr>
        <p:spPr>
          <a:xfrm rot="5400000">
            <a:off x="7173466" y="3932263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69" name="Multiply 168"/>
          <p:cNvSpPr/>
          <p:nvPr/>
        </p:nvSpPr>
        <p:spPr>
          <a:xfrm rot="5400000">
            <a:off x="7606978" y="3860255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0" name="Multiply 169"/>
          <p:cNvSpPr/>
          <p:nvPr/>
        </p:nvSpPr>
        <p:spPr>
          <a:xfrm rot="5400000">
            <a:off x="8039026" y="3788247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1" name="Multiply 170"/>
          <p:cNvSpPr/>
          <p:nvPr/>
        </p:nvSpPr>
        <p:spPr>
          <a:xfrm rot="5400000">
            <a:off x="8469610" y="3716362"/>
            <a:ext cx="215900" cy="217487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>
              <a:latin typeface="Tw Cen MT Condensed" panose="020B0606020104020203" pitchFamily="34" charset="0"/>
            </a:endParaRPr>
          </a:p>
        </p:txBody>
      </p:sp>
      <p:sp>
        <p:nvSpPr>
          <p:cNvPr id="172" name="TextBox 8"/>
          <p:cNvSpPr txBox="1">
            <a:spLocks noChangeArrowheads="1"/>
          </p:cNvSpPr>
          <p:nvPr/>
        </p:nvSpPr>
        <p:spPr bwMode="auto">
          <a:xfrm>
            <a:off x="4572124" y="2348880"/>
            <a:ext cx="4393059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>
                <a:latin typeface="Tw Cen MT Condensed" panose="020B0606020104020203" pitchFamily="34" charset="0"/>
              </a:rPr>
              <a:t>Dribbling Gates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868169" y="2420888"/>
            <a:ext cx="2808287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795637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8244408" y="29249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6876256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6156176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51621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5940152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/>
        </p:nvSpPr>
        <p:spPr>
          <a:xfrm>
            <a:off x="6372200" y="2852936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6588224" y="3068960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/>
        </p:nvSpPr>
        <p:spPr>
          <a:xfrm>
            <a:off x="7092280" y="3429000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/>
        </p:nvSpPr>
        <p:spPr>
          <a:xfrm>
            <a:off x="7452320" y="3429000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/>
        </p:nvSpPr>
        <p:spPr>
          <a:xfrm>
            <a:off x="8100392" y="342900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8316416" y="342900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7092280" y="25649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7092280" y="27809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/>
        </p:nvSpPr>
        <p:spPr>
          <a:xfrm>
            <a:off x="7812360" y="314096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/>
        </p:nvSpPr>
        <p:spPr>
          <a:xfrm>
            <a:off x="7740352" y="299695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/>
          <p:cNvSpPr/>
          <p:nvPr/>
        </p:nvSpPr>
        <p:spPr>
          <a:xfrm>
            <a:off x="5940152" y="306896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/>
          <p:cNvSpPr/>
          <p:nvPr/>
        </p:nvSpPr>
        <p:spPr>
          <a:xfrm>
            <a:off x="6156176" y="306896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03350" y="42863"/>
            <a:ext cx="64817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 Cen MT Condensed Extra Bold" panose="020B0803020202020204" pitchFamily="34" charset="0"/>
                <a:ea typeface="+mj-ea"/>
                <a:cs typeface="+mj-cs"/>
              </a:rPr>
              <a:t> Hockey Year 3- Lesson 5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322263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3" b="15977"/>
          <a:stretch>
            <a:fillRect/>
          </a:stretch>
        </p:blipFill>
        <p:spPr bwMode="auto">
          <a:xfrm>
            <a:off x="7812088" y="-26988"/>
            <a:ext cx="1081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940425" y="1932707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Inspiration in P.E! -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388" y="1932707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 Cen MT Condensed Extra Bold" pitchFamily="34" charset="0"/>
              </a:rPr>
              <a:t>Numeracy</a:t>
            </a:r>
            <a:r>
              <a:rPr lang="en-GB" altLang="en-US" sz="1800" dirty="0">
                <a:latin typeface="Tw Cen MT Condensed Extra Bold" pitchFamily="34" charset="0"/>
              </a:rPr>
              <a:t> in P.E! -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32138" y="1932707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w Cen MT Condensed Extra Bold" pitchFamily="34" charset="0"/>
              </a:rPr>
              <a:t>Literacy in P.E! -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9388" y="2332757"/>
            <a:ext cx="87852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600" b="1" u="sng" dirty="0" err="1">
                <a:latin typeface="Tw Cen MT Condensed" pitchFamily="34" charset="0"/>
              </a:rPr>
              <a:t>SoW</a:t>
            </a:r>
            <a:r>
              <a:rPr lang="en-GB" altLang="en-US" sz="1600" b="1" u="sng" dirty="0">
                <a:latin typeface="Tw Cen MT Condensed" pitchFamily="34" charset="0"/>
              </a:rPr>
              <a:t> Milestone Focus:</a:t>
            </a:r>
            <a:r>
              <a:rPr lang="en-GB" altLang="en-US" sz="1600" dirty="0">
                <a:latin typeface="Tw Cen MT Condensed" pitchFamily="34" charset="0"/>
              </a:rPr>
              <a:t> 6 (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Competent in the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(Jog, Sprint, Hop, Weight on Hands, Jump, Balance &amp; Coordination). 7 (Use </a:t>
            </a:r>
            <a:r>
              <a:rPr lang="en-GB" altLang="en-US" sz="1600" dirty="0" err="1">
                <a:latin typeface="Tw Cen MT Condensed" panose="020B0606020104020203" pitchFamily="34" charset="0"/>
                <a:cs typeface="Narkisim" pitchFamily="34" charset="-79"/>
              </a:rPr>
              <a:t>FUNdamentals</a:t>
            </a:r>
            <a:r>
              <a:rPr lang="en-GB" altLang="en-US" sz="1600" dirty="0">
                <a:latin typeface="Tw Cen MT Condensed" panose="020B0606020104020203" pitchFamily="34" charset="0"/>
                <a:cs typeface="Narkisim" pitchFamily="34" charset="-79"/>
              </a:rPr>
              <a:t> of movement to employ simple tactics in competitive environments). 9 (Displays an understanding of fair play, respect and working well with others)</a:t>
            </a:r>
          </a:p>
        </p:txBody>
      </p:sp>
      <p:pic>
        <p:nvPicPr>
          <p:cNvPr id="13" name="Picture 20" descr="C:\Users\class3\AppData\Local\Microsoft\Windows\Temporary Internet Files\Low\Content.IE5\JRAFYQTJ\+%20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4846"/>
          <a:stretch>
            <a:fillRect/>
          </a:stretch>
        </p:blipFill>
        <p:spPr bwMode="auto">
          <a:xfrm>
            <a:off x="2300288" y="1916832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652" r="7497" b="9624"/>
          <a:stretch>
            <a:fillRect/>
          </a:stretch>
        </p:blipFill>
        <p:spPr bwMode="auto">
          <a:xfrm>
            <a:off x="5076825" y="1932707"/>
            <a:ext cx="5095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 descr="http://tummax.com/wp-content/uploads/2015/05/w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32707"/>
            <a:ext cx="84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388" y="3273946"/>
            <a:ext cx="8785225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u="sng" dirty="0">
                <a:latin typeface="Tw Cen MT Condensed" panose="020B0606020104020203" pitchFamily="34" charset="0"/>
              </a:rPr>
              <a:t>1.Warm-up – </a:t>
            </a:r>
            <a:r>
              <a:rPr lang="en-GB" sz="1600" dirty="0">
                <a:latin typeface="Tw Cen MT Condensed" panose="020B0606020104020203" pitchFamily="34" charset="0"/>
              </a:rPr>
              <a:t>Pupils start jogging around the playing area avoiding each other &amp; listening, when the teacher calls out “French Potty!” children must freeze with their knee’s bent and their back straight! STRETCH, then repeat &amp; move to </a:t>
            </a:r>
            <a:r>
              <a:rPr lang="en-GB" sz="1600" u="sng" dirty="0">
                <a:latin typeface="Tw Cen MT Condensed" panose="020B0606020104020203" pitchFamily="34" charset="0"/>
              </a:rPr>
              <a:t>‘Getting familiar with the stick’ (see prev. lesson)</a:t>
            </a:r>
          </a:p>
          <a:p>
            <a:pPr>
              <a:spcBef>
                <a:spcPct val="0"/>
              </a:spcBef>
            </a:pP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2. Passing in pairs:</a:t>
            </a:r>
            <a:r>
              <a:rPr lang="en-GB" altLang="en-US" sz="1600" dirty="0">
                <a:latin typeface="Tw Cen MT Condensed" panose="020B0606020104020203" pitchFamily="34" charset="0"/>
              </a:rPr>
              <a:t> Pupils organised into pairs of similar ability (use Coloured bibs to make this easier, Blue must partner up with a blue 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etc</a:t>
            </a:r>
            <a:r>
              <a:rPr lang="en-GB" altLang="en-US" sz="1600" dirty="0">
                <a:latin typeface="Tw Cen MT Condensed" panose="020B0606020104020203" pitchFamily="34" charset="0"/>
              </a:rPr>
              <a:t>). Pupils practice skill in isolation, opposite partner.  Control, pass, control, pass. </a:t>
            </a:r>
            <a:r>
              <a:rPr lang="en-GB" altLang="en-US" sz="1600" i="1" dirty="0">
                <a:latin typeface="Tw Cen MT Condensed" panose="020B0606020104020203" pitchFamily="34" charset="0"/>
              </a:rPr>
              <a:t>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pupils should practice the skill over a greater distance, w/ both feet. L/A Close together.</a:t>
            </a:r>
            <a:endParaRPr lang="en-GB" altLang="en-US" sz="1600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3. Passing gates (In pairs): </a:t>
            </a:r>
            <a:r>
              <a:rPr lang="en-GB" altLang="en-US" sz="1600" dirty="0">
                <a:latin typeface="Tw Cen MT Condensed" panose="020B0606020104020203" pitchFamily="34" charset="0"/>
              </a:rPr>
              <a:t>Spread pairs out around space. Pupils must try to pass the ball to their partner through a gate. Set a time limit and see how many gates they can complete. Each gate equals a point.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M/A Use smaller gates. L/A Use larger gates</a:t>
            </a:r>
          </a:p>
          <a:p>
            <a:pPr>
              <a:spcBef>
                <a:spcPct val="0"/>
              </a:spcBef>
            </a:pPr>
            <a:r>
              <a:rPr lang="en-GB" altLang="en-US" sz="1600" b="1" i="1" u="sng" dirty="0">
                <a:latin typeface="Tw Cen MT Condensed" panose="020B0606020104020203" pitchFamily="34" charset="0"/>
              </a:rPr>
              <a:t> </a:t>
            </a:r>
            <a:r>
              <a:rPr lang="en-GB" altLang="en-US" sz="1600" dirty="0">
                <a:latin typeface="Tw Cen MT Condensed" panose="020B0606020104020203" pitchFamily="34" charset="0"/>
              </a:rPr>
              <a:t>Red = Large space between cones. Blue = Medium space between cones. Yellow = Small space.</a:t>
            </a:r>
          </a:p>
          <a:p>
            <a:pPr>
              <a:spcBef>
                <a:spcPct val="0"/>
              </a:spcBef>
            </a:pPr>
            <a:endParaRPr lang="en-GB" altLang="en-US" sz="1600" b="1" i="1" u="sng" dirty="0">
              <a:latin typeface="Tw Cen MT Condensed" panose="020B0606020104020203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u="sng" dirty="0">
                <a:latin typeface="Tw Cen MT Condensed" panose="020B0606020104020203" pitchFamily="34" charset="0"/>
              </a:rPr>
              <a:t>4. </a:t>
            </a:r>
            <a:r>
              <a:rPr lang="en-GB" altLang="en-US" sz="1600" u="sng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u="sng" dirty="0">
                <a:latin typeface="Tw Cen MT Condensed" panose="020B0606020104020203" pitchFamily="34" charset="0"/>
              </a:rPr>
              <a:t> – </a:t>
            </a:r>
            <a:r>
              <a:rPr lang="en-GB" altLang="en-US" sz="1600" dirty="0">
                <a:latin typeface="Tw Cen MT Condensed" panose="020B0606020104020203" pitchFamily="34" charset="0"/>
              </a:rPr>
              <a:t>Our children are now ready to execute their push pass against opposition. The way that we start to introduce them to this skill is through ‘</a:t>
            </a:r>
            <a:r>
              <a:rPr lang="en-GB" altLang="en-US" sz="1600" dirty="0" err="1">
                <a:latin typeface="Tw Cen MT Condensed" panose="020B0606020104020203" pitchFamily="34" charset="0"/>
              </a:rPr>
              <a:t>Keepball</a:t>
            </a:r>
            <a:r>
              <a:rPr lang="en-GB" altLang="en-US" sz="1600" dirty="0">
                <a:latin typeface="Tw Cen MT Condensed" panose="020B0606020104020203" pitchFamily="34" charset="0"/>
              </a:rPr>
              <a:t>’. Mark out some large grids (we want to set up these exercises to favour the ‘passers’ not the ‘defender’), within which we want a team of 5 or 6 to keep the ball away from the defender who tries to intercept it!. </a:t>
            </a:r>
            <a:r>
              <a:rPr lang="en-GB" altLang="en-US" sz="1600" b="1" dirty="0">
                <a:latin typeface="Tw Cen MT Condensed" panose="020B0606020104020203" pitchFamily="34" charset="0"/>
              </a:rPr>
              <a:t>PROGRESSION – </a:t>
            </a:r>
            <a:r>
              <a:rPr lang="en-GB" altLang="en-US" sz="1600" dirty="0">
                <a:latin typeface="Tw Cen MT Condensed" panose="020B0606020104020203" pitchFamily="34" charset="0"/>
              </a:rPr>
              <a:t>Set an amount of passes as a target, if the ‘passers’ meet this – they get a goal! </a:t>
            </a:r>
            <a:r>
              <a:rPr lang="en-GB" altLang="en-US" sz="1600" b="1" i="1" u="sng" dirty="0">
                <a:latin typeface="Tw Cen MT Condensed" panose="020B0606020104020203" pitchFamily="34" charset="0"/>
              </a:rPr>
              <a:t>Ensure that M/A play with children of a similar ability, likewise for L/A.</a:t>
            </a:r>
            <a:endParaRPr lang="en-GB" altLang="en-US" sz="1600" u="sng" dirty="0">
              <a:latin typeface="Tw Cen MT Condensed" panose="020B0606020104020203" pitchFamily="34" charset="0"/>
            </a:endParaRPr>
          </a:p>
        </p:txBody>
      </p:sp>
      <p:sp>
        <p:nvSpPr>
          <p:cNvPr id="17" name="AutoShape 6" descr="Image result for field hockey carto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5" y="91670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556"/>
            <a:ext cx="828175" cy="5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 bwMode="auto">
          <a:xfrm>
            <a:off x="179388" y="765175"/>
            <a:ext cx="32400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b="1" u="sng" dirty="0">
                <a:latin typeface="Tw Cen MT Condensed" panose="020B0606020104020203" pitchFamily="34" charset="0"/>
              </a:rPr>
              <a:t>Learning Objectives: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1 –  Develop pupil’s ability to pass the Hockey ball to teammates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L.O 2 –  Develop pupil’s ability to apply skill in a competitive environment 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492500" y="765175"/>
            <a:ext cx="5472113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1 – Pupils can stop and pass the ball in isolation with consistency (4/5 times out of 5 at 5m distance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2 – Pupils can stop and pass the ball in a conditioned game scenario with moderate consistency (2/3 times out of 5 – Tennis/Hockey ball)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w Cen MT Condensed" panose="020B0606020104020203" pitchFamily="34" charset="0"/>
              </a:rPr>
              <a:t>Challenge 3 – Can pupils use teaching points to help others improve their technique?</a:t>
            </a:r>
          </a:p>
        </p:txBody>
      </p:sp>
    </p:spTree>
    <p:extLst>
      <p:ext uri="{BB962C8B-B14F-4D97-AF65-F5344CB8AC3E}">
        <p14:creationId xmlns:p14="http://schemas.microsoft.com/office/powerpoint/2010/main" val="266425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4420</Words>
  <Application>Microsoft Office PowerPoint</Application>
  <PresentationFormat>On-screen Show (4:3)</PresentationFormat>
  <Paragraphs>309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Tw Cen MT Condensed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Jonathan Elms</cp:lastModifiedBy>
  <cp:revision>46</cp:revision>
  <dcterms:created xsi:type="dcterms:W3CDTF">2016-12-02T13:20:59Z</dcterms:created>
  <dcterms:modified xsi:type="dcterms:W3CDTF">2024-01-18T11:18:27Z</dcterms:modified>
</cp:coreProperties>
</file>